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335" r:id="rId2"/>
    <p:sldId id="2298" r:id="rId3"/>
    <p:sldId id="2388" r:id="rId4"/>
    <p:sldId id="2445" r:id="rId5"/>
    <p:sldId id="2449" r:id="rId6"/>
    <p:sldId id="2455" r:id="rId7"/>
    <p:sldId id="2450" r:id="rId8"/>
    <p:sldId id="734" r:id="rId9"/>
    <p:sldId id="2135" r:id="rId10"/>
    <p:sldId id="2275" r:id="rId11"/>
    <p:sldId id="2273" r:id="rId12"/>
    <p:sldId id="2401" r:id="rId13"/>
    <p:sldId id="2422" r:id="rId14"/>
    <p:sldId id="284" r:id="rId15"/>
    <p:sldId id="290" r:id="rId16"/>
    <p:sldId id="2325" r:id="rId17"/>
    <p:sldId id="2326" r:id="rId18"/>
    <p:sldId id="263" r:id="rId19"/>
    <p:sldId id="273" r:id="rId20"/>
    <p:sldId id="2442" r:id="rId21"/>
    <p:sldId id="2443" r:id="rId22"/>
    <p:sldId id="2425" r:id="rId23"/>
    <p:sldId id="2444" r:id="rId24"/>
    <p:sldId id="341" r:id="rId25"/>
    <p:sldId id="2464" r:id="rId26"/>
    <p:sldId id="2453" r:id="rId27"/>
    <p:sldId id="2454" r:id="rId28"/>
    <p:sldId id="2456" r:id="rId29"/>
    <p:sldId id="2457" r:id="rId30"/>
    <p:sldId id="2458" r:id="rId31"/>
    <p:sldId id="2460" r:id="rId32"/>
    <p:sldId id="2461" r:id="rId33"/>
    <p:sldId id="2462" r:id="rId34"/>
    <p:sldId id="2463" r:id="rId35"/>
    <p:sldId id="2465" r:id="rId36"/>
    <p:sldId id="680" r:id="rId37"/>
    <p:sldId id="725" r:id="rId38"/>
    <p:sldId id="310" r:id="rId39"/>
    <p:sldId id="2436" r:id="rId40"/>
    <p:sldId id="309" r:id="rId41"/>
    <p:sldId id="2426" r:id="rId42"/>
    <p:sldId id="2438" r:id="rId43"/>
    <p:sldId id="2427" r:id="rId44"/>
    <p:sldId id="2439" r:id="rId45"/>
    <p:sldId id="2428" r:id="rId46"/>
    <p:sldId id="2440" r:id="rId47"/>
    <p:sldId id="708" r:id="rId48"/>
    <p:sldId id="710" r:id="rId49"/>
    <p:sldId id="711" r:id="rId50"/>
    <p:sldId id="312" r:id="rId51"/>
    <p:sldId id="326" r:id="rId52"/>
    <p:sldId id="2377" r:id="rId53"/>
    <p:sldId id="2429" r:id="rId54"/>
    <p:sldId id="2430" r:id="rId55"/>
    <p:sldId id="2431" r:id="rId56"/>
    <p:sldId id="2437" r:id="rId57"/>
    <p:sldId id="2432" r:id="rId58"/>
    <p:sldId id="2466" r:id="rId59"/>
    <p:sldId id="2433" r:id="rId60"/>
    <p:sldId id="322" r:id="rId61"/>
    <p:sldId id="323" r:id="rId62"/>
    <p:sldId id="2364" r:id="rId63"/>
    <p:sldId id="334" r:id="rId64"/>
    <p:sldId id="2434" r:id="rId65"/>
    <p:sldId id="2459" r:id="rId66"/>
    <p:sldId id="319" r:id="rId67"/>
    <p:sldId id="320" r:id="rId68"/>
    <p:sldId id="2369" r:id="rId69"/>
    <p:sldId id="297" r:id="rId70"/>
    <p:sldId id="2448" r:id="rId71"/>
    <p:sldId id="2441" r:id="rId72"/>
    <p:sldId id="2447" r:id="rId73"/>
    <p:sldId id="2446" r:id="rId74"/>
    <p:sldId id="299" r:id="rId75"/>
    <p:sldId id="300" r:id="rId76"/>
    <p:sldId id="328" r:id="rId77"/>
    <p:sldId id="2467" r:id="rId78"/>
    <p:sldId id="2370" r:id="rId79"/>
    <p:sldId id="2263" r:id="rId80"/>
    <p:sldId id="2071" r:id="rId81"/>
    <p:sldId id="377" r:id="rId82"/>
    <p:sldId id="662" r:id="rId83"/>
    <p:sldId id="2285" r:id="rId84"/>
    <p:sldId id="675" r:id="rId85"/>
    <p:sldId id="728" r:id="rId86"/>
    <p:sldId id="713" r:id="rId87"/>
    <p:sldId id="425" r:id="rId88"/>
    <p:sldId id="306" r:id="rId89"/>
    <p:sldId id="2468" r:id="rId90"/>
    <p:sldId id="257" r:id="rId9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7" autoAdjust="0"/>
    <p:restoredTop sz="97840" autoAdjust="0"/>
  </p:normalViewPr>
  <p:slideViewPr>
    <p:cSldViewPr snapToGrid="0" snapToObjects="1">
      <p:cViewPr varScale="1">
        <p:scale>
          <a:sx n="94" d="100"/>
          <a:sy n="94" d="100"/>
        </p:scale>
        <p:origin x="1088"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3E7679-EA2F-4B8D-A10A-91338E1FD61D}" type="doc">
      <dgm:prSet loTypeId="urn:microsoft.com/office/officeart/2005/8/layout/pyramid1" loCatId="pyramid" qsTypeId="urn:microsoft.com/office/officeart/2005/8/quickstyle/simple1" qsCatId="simple" csTypeId="urn:microsoft.com/office/officeart/2005/8/colors/colorful1" csCatId="colorful" phldr="1"/>
      <dgm:spPr/>
    </dgm:pt>
    <dgm:pt modelId="{5006BF28-96C8-4D4D-9711-C6BB0C810E72}">
      <dgm:prSet phldrT="[Text]" custT="1"/>
      <dgm:spPr/>
      <dgm:t>
        <a:bodyPr/>
        <a:lstStyle/>
        <a:p>
          <a:r>
            <a:rPr lang="en-US" sz="2800" dirty="0"/>
            <a:t>Registers</a:t>
          </a:r>
        </a:p>
      </dgm:t>
    </dgm:pt>
    <dgm:pt modelId="{F090EBDF-3A3A-4B62-BFE2-48AF4D09D8BC}" type="parTrans" cxnId="{78A3ED01-28B4-4AA6-BCCF-43EF51848570}">
      <dgm:prSet/>
      <dgm:spPr/>
      <dgm:t>
        <a:bodyPr/>
        <a:lstStyle/>
        <a:p>
          <a:endParaRPr lang="en-US" sz="2800"/>
        </a:p>
      </dgm:t>
    </dgm:pt>
    <dgm:pt modelId="{F34F628B-3AD7-4FA1-AB09-C3232BA89035}" type="sibTrans" cxnId="{78A3ED01-28B4-4AA6-BCCF-43EF51848570}">
      <dgm:prSet/>
      <dgm:spPr/>
      <dgm:t>
        <a:bodyPr/>
        <a:lstStyle/>
        <a:p>
          <a:endParaRPr lang="en-US" sz="2800"/>
        </a:p>
      </dgm:t>
    </dgm:pt>
    <dgm:pt modelId="{D33373C4-62FB-4F41-8BB9-87C294ED69A0}">
      <dgm:prSet phldrT="[Text]" custT="1"/>
      <dgm:spPr/>
      <dgm:t>
        <a:bodyPr/>
        <a:lstStyle/>
        <a:p>
          <a:r>
            <a:rPr lang="en-US" sz="2800" dirty="0"/>
            <a:t>RAM</a:t>
          </a:r>
        </a:p>
      </dgm:t>
    </dgm:pt>
    <dgm:pt modelId="{A695BE09-B1A9-4ED4-A855-907C0B7F9945}" type="parTrans" cxnId="{A1D9148D-EEED-4A71-AF87-C84148687447}">
      <dgm:prSet/>
      <dgm:spPr/>
      <dgm:t>
        <a:bodyPr/>
        <a:lstStyle/>
        <a:p>
          <a:endParaRPr lang="en-US" sz="2800"/>
        </a:p>
      </dgm:t>
    </dgm:pt>
    <dgm:pt modelId="{903D2E35-D32F-4EE8-8F5F-7772C3263E92}" type="sibTrans" cxnId="{A1D9148D-EEED-4A71-AF87-C84148687447}">
      <dgm:prSet/>
      <dgm:spPr/>
      <dgm:t>
        <a:bodyPr/>
        <a:lstStyle/>
        <a:p>
          <a:endParaRPr lang="en-US" sz="2800"/>
        </a:p>
      </dgm:t>
    </dgm:pt>
    <dgm:pt modelId="{C1DD6A11-E2F6-4F1B-8B81-EE7996990343}">
      <dgm:prSet phldrT="[Text]" custT="1"/>
      <dgm:spPr/>
      <dgm:t>
        <a:bodyPr/>
        <a:lstStyle/>
        <a:p>
          <a:r>
            <a:rPr lang="en-US" sz="2800" dirty="0"/>
            <a:t>ROM</a:t>
          </a:r>
        </a:p>
      </dgm:t>
    </dgm:pt>
    <dgm:pt modelId="{21FB6474-CDEE-4816-BF98-3D73D0D64D9C}" type="parTrans" cxnId="{29EEB9B8-3BEA-4C32-8F8C-B3A279D32983}">
      <dgm:prSet/>
      <dgm:spPr/>
      <dgm:t>
        <a:bodyPr/>
        <a:lstStyle/>
        <a:p>
          <a:endParaRPr lang="en-US" sz="2800"/>
        </a:p>
      </dgm:t>
    </dgm:pt>
    <dgm:pt modelId="{D0992183-CD94-4BD2-9981-71CFCE6DBE83}" type="sibTrans" cxnId="{29EEB9B8-3BEA-4C32-8F8C-B3A279D32983}">
      <dgm:prSet/>
      <dgm:spPr/>
      <dgm:t>
        <a:bodyPr/>
        <a:lstStyle/>
        <a:p>
          <a:endParaRPr lang="en-US" sz="2800"/>
        </a:p>
      </dgm:t>
    </dgm:pt>
    <dgm:pt modelId="{FE7B391B-DBFF-489F-8516-5D2C6EA05E85}" type="pres">
      <dgm:prSet presAssocID="{A13E7679-EA2F-4B8D-A10A-91338E1FD61D}" presName="Name0" presStyleCnt="0">
        <dgm:presLayoutVars>
          <dgm:dir/>
          <dgm:animLvl val="lvl"/>
          <dgm:resizeHandles val="exact"/>
        </dgm:presLayoutVars>
      </dgm:prSet>
      <dgm:spPr/>
    </dgm:pt>
    <dgm:pt modelId="{E19E6A88-2E22-46A2-B840-3A6D5AD5623B}" type="pres">
      <dgm:prSet presAssocID="{5006BF28-96C8-4D4D-9711-C6BB0C810E72}" presName="Name8" presStyleCnt="0"/>
      <dgm:spPr/>
    </dgm:pt>
    <dgm:pt modelId="{06ED28A8-CC50-4399-9F70-223DB156CEA3}" type="pres">
      <dgm:prSet presAssocID="{5006BF28-96C8-4D4D-9711-C6BB0C810E72}" presName="level" presStyleLbl="node1" presStyleIdx="0" presStyleCnt="3">
        <dgm:presLayoutVars>
          <dgm:chMax val="1"/>
          <dgm:bulletEnabled val="1"/>
        </dgm:presLayoutVars>
      </dgm:prSet>
      <dgm:spPr/>
    </dgm:pt>
    <dgm:pt modelId="{C32D4DA2-C213-49E1-9800-64F2E7107B66}" type="pres">
      <dgm:prSet presAssocID="{5006BF28-96C8-4D4D-9711-C6BB0C810E72}" presName="levelTx" presStyleLbl="revTx" presStyleIdx="0" presStyleCnt="0">
        <dgm:presLayoutVars>
          <dgm:chMax val="1"/>
          <dgm:bulletEnabled val="1"/>
        </dgm:presLayoutVars>
      </dgm:prSet>
      <dgm:spPr/>
    </dgm:pt>
    <dgm:pt modelId="{F512F98A-2CFE-4ED6-BA4F-004A741453DB}" type="pres">
      <dgm:prSet presAssocID="{D33373C4-62FB-4F41-8BB9-87C294ED69A0}" presName="Name8" presStyleCnt="0"/>
      <dgm:spPr/>
    </dgm:pt>
    <dgm:pt modelId="{ADD040FD-48F9-4D8D-A87D-1625480E82A5}" type="pres">
      <dgm:prSet presAssocID="{D33373C4-62FB-4F41-8BB9-87C294ED69A0}" presName="level" presStyleLbl="node1" presStyleIdx="1" presStyleCnt="3">
        <dgm:presLayoutVars>
          <dgm:chMax val="1"/>
          <dgm:bulletEnabled val="1"/>
        </dgm:presLayoutVars>
      </dgm:prSet>
      <dgm:spPr/>
    </dgm:pt>
    <dgm:pt modelId="{899A2D3B-C5AF-43FC-B537-DE87D1485F90}" type="pres">
      <dgm:prSet presAssocID="{D33373C4-62FB-4F41-8BB9-87C294ED69A0}" presName="levelTx" presStyleLbl="revTx" presStyleIdx="0" presStyleCnt="0">
        <dgm:presLayoutVars>
          <dgm:chMax val="1"/>
          <dgm:bulletEnabled val="1"/>
        </dgm:presLayoutVars>
      </dgm:prSet>
      <dgm:spPr/>
    </dgm:pt>
    <dgm:pt modelId="{161109F8-A39E-4E56-98CD-8E66C2C215EB}" type="pres">
      <dgm:prSet presAssocID="{C1DD6A11-E2F6-4F1B-8B81-EE7996990343}" presName="Name8" presStyleCnt="0"/>
      <dgm:spPr/>
    </dgm:pt>
    <dgm:pt modelId="{7748A36E-DFDA-45D9-BAFD-0EF4164AB4D0}" type="pres">
      <dgm:prSet presAssocID="{C1DD6A11-E2F6-4F1B-8B81-EE7996990343}" presName="level" presStyleLbl="node1" presStyleIdx="2" presStyleCnt="3" custLinFactY="100000" custLinFactNeighborX="-8941" custLinFactNeighborY="106769">
        <dgm:presLayoutVars>
          <dgm:chMax val="1"/>
          <dgm:bulletEnabled val="1"/>
        </dgm:presLayoutVars>
      </dgm:prSet>
      <dgm:spPr/>
    </dgm:pt>
    <dgm:pt modelId="{259C51F3-EA81-4C56-80F4-DCAE99823B9E}" type="pres">
      <dgm:prSet presAssocID="{C1DD6A11-E2F6-4F1B-8B81-EE7996990343}" presName="levelTx" presStyleLbl="revTx" presStyleIdx="0" presStyleCnt="0">
        <dgm:presLayoutVars>
          <dgm:chMax val="1"/>
          <dgm:bulletEnabled val="1"/>
        </dgm:presLayoutVars>
      </dgm:prSet>
      <dgm:spPr/>
    </dgm:pt>
  </dgm:ptLst>
  <dgm:cxnLst>
    <dgm:cxn modelId="{78A3ED01-28B4-4AA6-BCCF-43EF51848570}" srcId="{A13E7679-EA2F-4B8D-A10A-91338E1FD61D}" destId="{5006BF28-96C8-4D4D-9711-C6BB0C810E72}" srcOrd="0" destOrd="0" parTransId="{F090EBDF-3A3A-4B62-BFE2-48AF4D09D8BC}" sibTransId="{F34F628B-3AD7-4FA1-AB09-C3232BA89035}"/>
    <dgm:cxn modelId="{9C387820-C3C6-4ED4-9E06-7B77B01708F6}" type="presOf" srcId="{5006BF28-96C8-4D4D-9711-C6BB0C810E72}" destId="{06ED28A8-CC50-4399-9F70-223DB156CEA3}" srcOrd="0" destOrd="0" presId="urn:microsoft.com/office/officeart/2005/8/layout/pyramid1"/>
    <dgm:cxn modelId="{DAA2043A-A144-44F5-A31A-670FBDC257BF}" type="presOf" srcId="{C1DD6A11-E2F6-4F1B-8B81-EE7996990343}" destId="{7748A36E-DFDA-45D9-BAFD-0EF4164AB4D0}" srcOrd="0" destOrd="0" presId="urn:microsoft.com/office/officeart/2005/8/layout/pyramid1"/>
    <dgm:cxn modelId="{2EEE1547-B0A7-4ECE-B6C6-B678A538FC20}" type="presOf" srcId="{C1DD6A11-E2F6-4F1B-8B81-EE7996990343}" destId="{259C51F3-EA81-4C56-80F4-DCAE99823B9E}" srcOrd="1" destOrd="0" presId="urn:microsoft.com/office/officeart/2005/8/layout/pyramid1"/>
    <dgm:cxn modelId="{A1D9148D-EEED-4A71-AF87-C84148687447}" srcId="{A13E7679-EA2F-4B8D-A10A-91338E1FD61D}" destId="{D33373C4-62FB-4F41-8BB9-87C294ED69A0}" srcOrd="1" destOrd="0" parTransId="{A695BE09-B1A9-4ED4-A855-907C0B7F9945}" sibTransId="{903D2E35-D32F-4EE8-8F5F-7772C3263E92}"/>
    <dgm:cxn modelId="{3AF7C3B0-3E8D-4110-970D-9674CAA53C57}" type="presOf" srcId="{5006BF28-96C8-4D4D-9711-C6BB0C810E72}" destId="{C32D4DA2-C213-49E1-9800-64F2E7107B66}" srcOrd="1" destOrd="0" presId="urn:microsoft.com/office/officeart/2005/8/layout/pyramid1"/>
    <dgm:cxn modelId="{29EEB9B8-3BEA-4C32-8F8C-B3A279D32983}" srcId="{A13E7679-EA2F-4B8D-A10A-91338E1FD61D}" destId="{C1DD6A11-E2F6-4F1B-8B81-EE7996990343}" srcOrd="2" destOrd="0" parTransId="{21FB6474-CDEE-4816-BF98-3D73D0D64D9C}" sibTransId="{D0992183-CD94-4BD2-9981-71CFCE6DBE83}"/>
    <dgm:cxn modelId="{D56DC1E0-C495-4F84-BC6B-E668A487B224}" type="presOf" srcId="{D33373C4-62FB-4F41-8BB9-87C294ED69A0}" destId="{ADD040FD-48F9-4D8D-A87D-1625480E82A5}" srcOrd="0" destOrd="0" presId="urn:microsoft.com/office/officeart/2005/8/layout/pyramid1"/>
    <dgm:cxn modelId="{3D2891E7-8707-455A-9443-42729D99C1E6}" type="presOf" srcId="{D33373C4-62FB-4F41-8BB9-87C294ED69A0}" destId="{899A2D3B-C5AF-43FC-B537-DE87D1485F90}" srcOrd="1" destOrd="0" presId="urn:microsoft.com/office/officeart/2005/8/layout/pyramid1"/>
    <dgm:cxn modelId="{563905FE-F6BF-4893-8794-D4D0EB2E6BE6}" type="presOf" srcId="{A13E7679-EA2F-4B8D-A10A-91338E1FD61D}" destId="{FE7B391B-DBFF-489F-8516-5D2C6EA05E85}" srcOrd="0" destOrd="0" presId="urn:microsoft.com/office/officeart/2005/8/layout/pyramid1"/>
    <dgm:cxn modelId="{C06F2CEE-FD17-4228-A3A9-AC0A1E93DE50}" type="presParOf" srcId="{FE7B391B-DBFF-489F-8516-5D2C6EA05E85}" destId="{E19E6A88-2E22-46A2-B840-3A6D5AD5623B}" srcOrd="0" destOrd="0" presId="urn:microsoft.com/office/officeart/2005/8/layout/pyramid1"/>
    <dgm:cxn modelId="{1059AF01-B694-4631-B51B-882A9780F41A}" type="presParOf" srcId="{E19E6A88-2E22-46A2-B840-3A6D5AD5623B}" destId="{06ED28A8-CC50-4399-9F70-223DB156CEA3}" srcOrd="0" destOrd="0" presId="urn:microsoft.com/office/officeart/2005/8/layout/pyramid1"/>
    <dgm:cxn modelId="{BF10444A-F4C1-4928-B3A1-E5C0A261EC8E}" type="presParOf" srcId="{E19E6A88-2E22-46A2-B840-3A6D5AD5623B}" destId="{C32D4DA2-C213-49E1-9800-64F2E7107B66}" srcOrd="1" destOrd="0" presId="urn:microsoft.com/office/officeart/2005/8/layout/pyramid1"/>
    <dgm:cxn modelId="{07A20D03-19CC-4DA7-9E86-A3DFDFCBBD34}" type="presParOf" srcId="{FE7B391B-DBFF-489F-8516-5D2C6EA05E85}" destId="{F512F98A-2CFE-4ED6-BA4F-004A741453DB}" srcOrd="1" destOrd="0" presId="urn:microsoft.com/office/officeart/2005/8/layout/pyramid1"/>
    <dgm:cxn modelId="{56CCE392-11DD-4B5E-A03E-E301BF6A1786}" type="presParOf" srcId="{F512F98A-2CFE-4ED6-BA4F-004A741453DB}" destId="{ADD040FD-48F9-4D8D-A87D-1625480E82A5}" srcOrd="0" destOrd="0" presId="urn:microsoft.com/office/officeart/2005/8/layout/pyramid1"/>
    <dgm:cxn modelId="{CCFA5132-0224-45AC-A278-CFC41AAD29B4}" type="presParOf" srcId="{F512F98A-2CFE-4ED6-BA4F-004A741453DB}" destId="{899A2D3B-C5AF-43FC-B537-DE87D1485F90}" srcOrd="1" destOrd="0" presId="urn:microsoft.com/office/officeart/2005/8/layout/pyramid1"/>
    <dgm:cxn modelId="{4CDC39DD-9B06-4D37-9519-FD99E4572F80}" type="presParOf" srcId="{FE7B391B-DBFF-489F-8516-5D2C6EA05E85}" destId="{161109F8-A39E-4E56-98CD-8E66C2C215EB}" srcOrd="2" destOrd="0" presId="urn:microsoft.com/office/officeart/2005/8/layout/pyramid1"/>
    <dgm:cxn modelId="{507584BC-DE9B-45CE-A317-C3E6A171ED05}" type="presParOf" srcId="{161109F8-A39E-4E56-98CD-8E66C2C215EB}" destId="{7748A36E-DFDA-45D9-BAFD-0EF4164AB4D0}" srcOrd="0" destOrd="0" presId="urn:microsoft.com/office/officeart/2005/8/layout/pyramid1"/>
    <dgm:cxn modelId="{914E7EAC-88D1-474C-9516-3EA59C193FC5}" type="presParOf" srcId="{161109F8-A39E-4E56-98CD-8E66C2C215EB}" destId="{259C51F3-EA81-4C56-80F4-DCAE99823B9E}"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D28A8-CC50-4399-9F70-223DB156CEA3}">
      <dsp:nvSpPr>
        <dsp:cNvPr id="0" name=""/>
        <dsp:cNvSpPr/>
      </dsp:nvSpPr>
      <dsp:spPr>
        <a:xfrm>
          <a:off x="2166424" y="0"/>
          <a:ext cx="2166424" cy="1475805"/>
        </a:xfrm>
        <a:prstGeom prst="trapezoid">
          <a:avLst>
            <a:gd name="adj" fmla="val 73398"/>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Registers</a:t>
          </a:r>
        </a:p>
      </dsp:txBody>
      <dsp:txXfrm>
        <a:off x="2166424" y="0"/>
        <a:ext cx="2166424" cy="1475805"/>
      </dsp:txXfrm>
    </dsp:sp>
    <dsp:sp modelId="{ADD040FD-48F9-4D8D-A87D-1625480E82A5}">
      <dsp:nvSpPr>
        <dsp:cNvPr id="0" name=""/>
        <dsp:cNvSpPr/>
      </dsp:nvSpPr>
      <dsp:spPr>
        <a:xfrm>
          <a:off x="1083212" y="1475804"/>
          <a:ext cx="4332849" cy="1475805"/>
        </a:xfrm>
        <a:prstGeom prst="trapezoid">
          <a:avLst>
            <a:gd name="adj" fmla="val 7339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RAM</a:t>
          </a:r>
        </a:p>
      </dsp:txBody>
      <dsp:txXfrm>
        <a:off x="1841460" y="1475804"/>
        <a:ext cx="2816352" cy="1475805"/>
      </dsp:txXfrm>
    </dsp:sp>
    <dsp:sp modelId="{7748A36E-DFDA-45D9-BAFD-0EF4164AB4D0}">
      <dsp:nvSpPr>
        <dsp:cNvPr id="0" name=""/>
        <dsp:cNvSpPr/>
      </dsp:nvSpPr>
      <dsp:spPr>
        <a:xfrm>
          <a:off x="0" y="2951609"/>
          <a:ext cx="6499273" cy="1475805"/>
        </a:xfrm>
        <a:prstGeom prst="trapezoid">
          <a:avLst>
            <a:gd name="adj" fmla="val 7339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ROM</a:t>
          </a:r>
        </a:p>
      </dsp:txBody>
      <dsp:txXfrm>
        <a:off x="1137372" y="2951609"/>
        <a:ext cx="4224528" cy="147580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2024-02-23</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951CE-C396-6917-22DC-EA2C971E7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2C9C1-408E-B357-FFE2-E8FB9B829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06916-3D88-1E18-F7B5-E1D36C1E3A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90216AD2-31DB-609A-4FA2-3C2601B4EBFD}"/>
              </a:ext>
            </a:extLst>
          </p:cNvPr>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1346072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C0C1-37E6-0E9E-5C43-B5BB61AE1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387FE-6A6B-219A-2070-88C52F541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55881-5DAE-0D7B-696E-1995B5A6C9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BA80BAE9-120E-C35A-671A-72059B00E8CA}"/>
              </a:ext>
            </a:extLst>
          </p:cNvPr>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1005588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6E2BF-C999-8046-E4A0-60378E5C5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247-3616-C90F-A748-3273CC651F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46C60-9F17-9245-761B-70790433A5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927E6A-C532-6E6C-1586-6602AE4A3871}"/>
              </a:ext>
            </a:extLst>
          </p:cNvPr>
          <p:cNvSpPr>
            <a:spLocks noGrp="1"/>
          </p:cNvSpPr>
          <p:nvPr>
            <p:ph type="sldNum" sz="quarter" idx="5"/>
          </p:nvPr>
        </p:nvSpPr>
        <p:spPr/>
        <p:txBody>
          <a:bodyPr/>
          <a:lstStyle/>
          <a:p>
            <a:fld id="{87429048-48E3-CB4A-BCD4-0EFC36288878}" type="slidenum">
              <a:rPr lang="sv-SE" smtClean="0"/>
              <a:t>16</a:t>
            </a:fld>
            <a:endParaRPr lang="sv-SE"/>
          </a:p>
        </p:txBody>
      </p:sp>
    </p:spTree>
    <p:extLst>
      <p:ext uri="{BB962C8B-B14F-4D97-AF65-F5344CB8AC3E}">
        <p14:creationId xmlns:p14="http://schemas.microsoft.com/office/powerpoint/2010/main" val="2742064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BE254-64B8-3A87-601E-DD39CC5E6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E2755-5522-B4E6-0EFD-5CF7B3D7D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6DCE0-4B48-08BA-CE88-7195414657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2964B1-3552-E6DE-9CF1-1D3A34802734}"/>
              </a:ext>
            </a:extLst>
          </p:cNvPr>
          <p:cNvSpPr>
            <a:spLocks noGrp="1"/>
          </p:cNvSpPr>
          <p:nvPr>
            <p:ph type="sldNum" sz="quarter" idx="5"/>
          </p:nvPr>
        </p:nvSpPr>
        <p:spPr/>
        <p:txBody>
          <a:bodyPr/>
          <a:lstStyle/>
          <a:p>
            <a:fld id="{87429048-48E3-CB4A-BCD4-0EFC36288878}" type="slidenum">
              <a:rPr lang="sv-SE" smtClean="0"/>
              <a:t>17</a:t>
            </a:fld>
            <a:endParaRPr lang="sv-SE"/>
          </a:p>
        </p:txBody>
      </p:sp>
    </p:spTree>
    <p:extLst>
      <p:ext uri="{BB962C8B-B14F-4D97-AF65-F5344CB8AC3E}">
        <p14:creationId xmlns:p14="http://schemas.microsoft.com/office/powerpoint/2010/main" val="4008535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3732023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35</a:t>
            </a:fld>
            <a:endParaRPr lang="en-US"/>
          </a:p>
        </p:txBody>
      </p:sp>
    </p:spTree>
    <p:extLst>
      <p:ext uri="{BB962C8B-B14F-4D97-AF65-F5344CB8AC3E}">
        <p14:creationId xmlns:p14="http://schemas.microsoft.com/office/powerpoint/2010/main" val="2062460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36</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147383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47</a:t>
            </a:fld>
            <a:endParaRPr lang="sv-SE"/>
          </a:p>
        </p:txBody>
      </p:sp>
    </p:spTree>
    <p:extLst>
      <p:ext uri="{BB962C8B-B14F-4D97-AF65-F5344CB8AC3E}">
        <p14:creationId xmlns:p14="http://schemas.microsoft.com/office/powerpoint/2010/main" val="2752101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48</a:t>
            </a:fld>
            <a:endParaRPr lang="sv-SE"/>
          </a:p>
        </p:txBody>
      </p:sp>
    </p:spTree>
    <p:extLst>
      <p:ext uri="{BB962C8B-B14F-4D97-AF65-F5344CB8AC3E}">
        <p14:creationId xmlns:p14="http://schemas.microsoft.com/office/powerpoint/2010/main" val="100707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843677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49</a:t>
            </a:fld>
            <a:endParaRPr lang="sv-SE"/>
          </a:p>
        </p:txBody>
      </p:sp>
    </p:spTree>
    <p:extLst>
      <p:ext uri="{BB962C8B-B14F-4D97-AF65-F5344CB8AC3E}">
        <p14:creationId xmlns:p14="http://schemas.microsoft.com/office/powerpoint/2010/main" val="2354471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545392-E815-4B46-A9DC-95DD9AEE3EE4}" type="slidenum">
              <a:rPr lang="en-US" smtClean="0"/>
              <a:t>54</a:t>
            </a:fld>
            <a:endParaRPr lang="en-US"/>
          </a:p>
        </p:txBody>
      </p:sp>
    </p:spTree>
    <p:extLst>
      <p:ext uri="{BB962C8B-B14F-4D97-AF65-F5344CB8AC3E}">
        <p14:creationId xmlns:p14="http://schemas.microsoft.com/office/powerpoint/2010/main" val="965781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56</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78163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57</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6456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58</a:t>
            </a:fld>
            <a:endParaRPr lang="en-US"/>
          </a:p>
        </p:txBody>
      </p:sp>
    </p:spTree>
    <p:extLst>
      <p:ext uri="{BB962C8B-B14F-4D97-AF65-F5344CB8AC3E}">
        <p14:creationId xmlns:p14="http://schemas.microsoft.com/office/powerpoint/2010/main" val="1344662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3545392-E815-4B46-A9DC-95DD9AEE3EE4}" type="slidenum">
              <a:rPr lang="en-US" smtClean="0"/>
              <a:t>64</a:t>
            </a:fld>
            <a:endParaRPr lang="en-US"/>
          </a:p>
        </p:txBody>
      </p:sp>
    </p:spTree>
    <p:extLst>
      <p:ext uri="{BB962C8B-B14F-4D97-AF65-F5344CB8AC3E}">
        <p14:creationId xmlns:p14="http://schemas.microsoft.com/office/powerpoint/2010/main" val="1474084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65</a:t>
            </a:fld>
            <a:endParaRPr lang="en-US"/>
          </a:p>
        </p:txBody>
      </p:sp>
    </p:spTree>
    <p:extLst>
      <p:ext uri="{BB962C8B-B14F-4D97-AF65-F5344CB8AC3E}">
        <p14:creationId xmlns:p14="http://schemas.microsoft.com/office/powerpoint/2010/main" val="613247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68</a:t>
            </a:fld>
            <a:endParaRPr lang="en-US"/>
          </a:p>
        </p:txBody>
      </p:sp>
    </p:spTree>
    <p:extLst>
      <p:ext uri="{BB962C8B-B14F-4D97-AF65-F5344CB8AC3E}">
        <p14:creationId xmlns:p14="http://schemas.microsoft.com/office/powerpoint/2010/main" val="1780208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8C27F-A88D-4089-A73C-C22BDC598F0F}" type="slidenum">
              <a:rPr lang="en-US"/>
              <a:pPr/>
              <a:t>69</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1279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70</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5785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0000D-8570-C343-AABA-BA4C9478C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46C8F-744C-5993-AC55-74050C98C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832DE-0F26-E2E7-6C78-9C8C40DE4FBD}"/>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F51C23A-3109-B8B8-98FA-465F324FC4AC}"/>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3705628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71</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77904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72</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56082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73</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26150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306ECE-6FCA-4EF2-B16C-D4792E4620C4}" type="slidenum">
              <a:rPr lang="en-US"/>
              <a:pPr/>
              <a:t>74</a:t>
            </a:fld>
            <a:endParaRPr lang="en-US"/>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1211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75</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8954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76</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5447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77</a:t>
            </a:fld>
            <a:endParaRPr lang="en-US"/>
          </a:p>
        </p:txBody>
      </p:sp>
    </p:spTree>
    <p:extLst>
      <p:ext uri="{BB962C8B-B14F-4D97-AF65-F5344CB8AC3E}">
        <p14:creationId xmlns:p14="http://schemas.microsoft.com/office/powerpoint/2010/main" val="3728186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78</a:t>
            </a:fld>
            <a:endParaRPr lang="en-US"/>
          </a:p>
        </p:txBody>
      </p:sp>
    </p:spTree>
    <p:extLst>
      <p:ext uri="{BB962C8B-B14F-4D97-AF65-F5344CB8AC3E}">
        <p14:creationId xmlns:p14="http://schemas.microsoft.com/office/powerpoint/2010/main" val="2988009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80</a:t>
            </a:fld>
            <a:endParaRPr lang="en-US"/>
          </a:p>
        </p:txBody>
      </p:sp>
    </p:spTree>
    <p:extLst>
      <p:ext uri="{BB962C8B-B14F-4D97-AF65-F5344CB8AC3E}">
        <p14:creationId xmlns:p14="http://schemas.microsoft.com/office/powerpoint/2010/main" val="1237693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81</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3782169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82</a:t>
            </a:fld>
            <a:endParaRPr lang="en-US"/>
          </a:p>
        </p:txBody>
      </p:sp>
    </p:spTree>
    <p:extLst>
      <p:ext uri="{BB962C8B-B14F-4D97-AF65-F5344CB8AC3E}">
        <p14:creationId xmlns:p14="http://schemas.microsoft.com/office/powerpoint/2010/main" val="3216086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83</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84</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85</a:t>
            </a:fld>
            <a:endParaRPr lang="en-US"/>
          </a:p>
        </p:txBody>
      </p:sp>
    </p:spTree>
    <p:extLst>
      <p:ext uri="{BB962C8B-B14F-4D97-AF65-F5344CB8AC3E}">
        <p14:creationId xmlns:p14="http://schemas.microsoft.com/office/powerpoint/2010/main" val="1996527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dirty="0">
                <a:solidFill>
                  <a:srgbClr val="0E101A"/>
                </a:solidFill>
                <a:effectLst/>
                <a:latin typeface="Calibri" panose="020F0502020204030204" pitchFamily="34" charset="0"/>
                <a:ea typeface="Times New Roman" panose="02020603050405020304" pitchFamily="18" charset="0"/>
              </a:rPr>
              <a:t>++ </a:t>
            </a:r>
            <a:r>
              <a:rPr lang="en-SE" sz="1800" b="0" dirty="0">
                <a:solidFill>
                  <a:srgbClr val="0E101A"/>
                </a:solidFill>
                <a:effectLst/>
                <a:latin typeface="Calibri" panose="020F0502020204030204" pitchFamily="34" charset="0"/>
                <a:ea typeface="Times New Roman" panose="02020603050405020304" pitchFamily="18" charset="0"/>
              </a:rPr>
              <a:t>The high-power consumption for the IoT platforms also blocks an important and promising direction to enable the sustainable deployment of large-scale embedded devices. This is to eliminate batteries from these platforms altogether. If we eliminate batteries, how do we power these devices?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GB" sz="1800" b="0" dirty="0">
                <a:solidFill>
                  <a:srgbClr val="0E101A"/>
                </a:solidFill>
                <a:effectLst/>
                <a:latin typeface="Calibri" panose="020F0502020204030204" pitchFamily="34" charset="0"/>
                <a:ea typeface="Times New Roman" panose="02020603050405020304" pitchFamily="18" charset="0"/>
              </a:rPr>
              <a:t>++</a:t>
            </a:r>
            <a:r>
              <a:rPr lang="en-SE" sz="1800" b="0" dirty="0">
                <a:solidFill>
                  <a:srgbClr val="0E101A"/>
                </a:solidFill>
                <a:effectLst/>
                <a:latin typeface="Calibri" panose="020F0502020204030204" pitchFamily="34" charset="0"/>
                <a:ea typeface="Times New Roman" panose="02020603050405020304" pitchFamily="18" charset="0"/>
              </a:rPr>
              <a:t>We use the fact that ambient energy sources surround us. We are constantly bombarded with radio frequency transmissions such as television, </a:t>
            </a:r>
            <a:r>
              <a:rPr lang="en-SE" sz="1800" b="0" dirty="0" err="1">
                <a:solidFill>
                  <a:srgbClr val="0E101A"/>
                </a:solidFill>
                <a:effectLst/>
                <a:latin typeface="Calibri" panose="020F0502020204030204" pitchFamily="34" charset="0"/>
                <a:ea typeface="Times New Roman" panose="02020603050405020304" pitchFamily="18" charset="0"/>
              </a:rPr>
              <a:t>wifi</a:t>
            </a:r>
            <a:r>
              <a:rPr lang="en-SE" sz="1800" b="0" dirty="0">
                <a:solidFill>
                  <a:srgbClr val="0E101A"/>
                </a:solidFill>
                <a:effectLst/>
                <a:latin typeface="Calibri" panose="020F0502020204030204" pitchFamily="34" charset="0"/>
                <a:ea typeface="Times New Roman" panose="02020603050405020304" pitchFamily="18" charset="0"/>
              </a:rPr>
              <a:t>, radio signals, or we have waste heat energy sources, or the indoor light is ubiquitous. All these sources could be harvested to derive energy to power the IoT devices and platforms and eliminate the overhead associated with batteries on these platforms. However, the challenge that we encounter is that we could only derive microwatts of power from these ambient sources, which is sufficient to power the sensors and microcontrollers. However, we need orders of magnitude higher power for operating radio transceivers such as </a:t>
            </a:r>
            <a:r>
              <a:rPr lang="en-SE" sz="1800" b="0" dirty="0" err="1">
                <a:solidFill>
                  <a:srgbClr val="0E101A"/>
                </a:solidFill>
                <a:effectLst/>
                <a:latin typeface="Calibri" panose="020F0502020204030204" pitchFamily="34" charset="0"/>
                <a:ea typeface="Times New Roman" panose="02020603050405020304" pitchFamily="18" charset="0"/>
              </a:rPr>
              <a:t>LoRa</a:t>
            </a:r>
            <a:r>
              <a:rPr lang="en-SE" sz="1800" b="0" dirty="0">
                <a:solidFill>
                  <a:srgbClr val="0E101A"/>
                </a:solidFill>
                <a:effectLst/>
                <a:latin typeface="Calibri" panose="020F0502020204030204" pitchFamily="34" charset="0"/>
                <a:ea typeface="Times New Roman" panose="02020603050405020304" pitchFamily="18" charset="0"/>
              </a:rPr>
              <a:t>. This makes it challenging, if not impossible, to power sensors through energy derived from the environment.</a:t>
            </a:r>
            <a:r>
              <a:rPr lang="en-SE" sz="1800" b="1" dirty="0">
                <a:effectLst/>
                <a:latin typeface="Times New Roman" panose="02020603050405020304" pitchFamily="18" charset="0"/>
                <a:ea typeface="Times New Roman" panose="02020603050405020304" pitchFamily="18" charset="0"/>
              </a:rPr>
              <a:t> </a:t>
            </a:r>
            <a:endParaRPr lang="en-SE" dirty="0"/>
          </a:p>
        </p:txBody>
      </p:sp>
      <p:sp>
        <p:nvSpPr>
          <p:cNvPr id="4" name="Slide Number Placeholder 3"/>
          <p:cNvSpPr>
            <a:spLocks noGrp="1"/>
          </p:cNvSpPr>
          <p:nvPr>
            <p:ph type="sldNum" sz="quarter" idx="5"/>
          </p:nvPr>
        </p:nvSpPr>
        <p:spPr/>
        <p:txBody>
          <a:bodyPr/>
          <a:lstStyle/>
          <a:p>
            <a:fld id="{87429048-48E3-CB4A-BCD4-0EFC36288878}" type="slidenum">
              <a:rPr lang="sv-SE" smtClean="0"/>
              <a:t>87</a:t>
            </a:fld>
            <a:endParaRPr lang="sv-SE"/>
          </a:p>
        </p:txBody>
      </p:sp>
    </p:spTree>
    <p:extLst>
      <p:ext uri="{BB962C8B-B14F-4D97-AF65-F5344CB8AC3E}">
        <p14:creationId xmlns:p14="http://schemas.microsoft.com/office/powerpoint/2010/main" val="4186140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89</a:t>
            </a:fld>
            <a:endParaRPr lang="en-US"/>
          </a:p>
        </p:txBody>
      </p:sp>
    </p:spTree>
    <p:extLst>
      <p:ext uri="{BB962C8B-B14F-4D97-AF65-F5344CB8AC3E}">
        <p14:creationId xmlns:p14="http://schemas.microsoft.com/office/powerpoint/2010/main" val="29942863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90</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62618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0A5B-1936-C2F8-7930-614BFDC76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B259-8F0E-F394-D9BE-E853A61F1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EDFCD-231E-EF6F-676D-D6DDA7A0A3A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DE95075-2814-FB7E-2BCB-6DA958F634A7}"/>
              </a:ext>
            </a:extLst>
          </p:cNvPr>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2724844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2988243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7031-71BF-99E5-07C3-7CC41B658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B20ED-8236-6973-2A10-C593C6B76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7A651-21CA-7DB2-A558-0A98B16DD9F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2CDB415-E8B4-8C48-B40F-80310D2ADD43}"/>
              </a:ext>
            </a:extLst>
          </p:cNvPr>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5123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400AF-9746-D067-2E1C-5021F1736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C1CEC-C966-F87F-4331-66F90F1C9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16438-EB2C-DFF0-44AD-8727F23DEA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FE4181F5-4520-9B8A-6016-A4285F9A5B8A}"/>
              </a:ext>
            </a:extLst>
          </p:cNvPr>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1710151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2024-02-23</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2024-02-23</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2024-02-23</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2817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2024-02-23</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2024-02-23</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2024-02-23</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2024-02-23</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2024-02-23</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2024-02-23</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2024-02-23</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2024-02-23</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2024-02-23</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YVdQx6ZjGuo?feature=oembed"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59.xml"/></Relationships>
</file>

<file path=ppt/slides/_rels/slide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mailto:I7-7700@3.6GHz" TargetMode="External"/><Relationship Id="rId4" Type="http://schemas.openxmlformats.org/officeDocument/2006/relationships/hyperlink" Target="mailto:I7-7600U@2.8GHz"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tiff"/></Relationships>
</file>

<file path=ppt/slides/_rels/slide8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tif"/><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57.jpeg"/><Relationship Id="rId5" Type="http://schemas.openxmlformats.org/officeDocument/2006/relationships/image" Target="../media/image56.tif"/><Relationship Id="rId4" Type="http://schemas.openxmlformats.org/officeDocument/2006/relationships/image" Target="../media/image55.tif"/></Relationships>
</file>

<file path=ppt/slides/_rels/slide88.xml.rels><?xml version="1.0" encoding="UTF-8" standalone="yes"?>
<Relationships xmlns="http://schemas.openxmlformats.org/package/2006/relationships"><Relationship Id="rId2" Type="http://schemas.openxmlformats.org/officeDocument/2006/relationships/hyperlink" Target="https://www.youtube.com/watch?v=jo6uW_lXxCg"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CA8D1-A9A5-48A8-8ECC-DC6A6C38272D}"/>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AD9FD4E-52B6-F475-D21B-127DFAD96B97}"/>
              </a:ext>
            </a:extLst>
          </p:cNvPr>
          <p:cNvSpPr>
            <a:spLocks noGrp="1"/>
          </p:cNvSpPr>
          <p:nvPr>
            <p:ph type="sldNum" sz="quarter" idx="12"/>
          </p:nvPr>
        </p:nvSpPr>
        <p:spPr/>
        <p:txBody>
          <a:bodyPr/>
          <a:lstStyle/>
          <a:p>
            <a:fld id="{687B7451-1438-CB4A-8106-82A64F1C7D7B}" type="slidenum">
              <a:rPr lang="sv-SE" smtClean="0"/>
              <a:t>10</a:t>
            </a:fld>
            <a:endParaRPr lang="sv-SE"/>
          </a:p>
        </p:txBody>
      </p:sp>
      <p:sp>
        <p:nvSpPr>
          <p:cNvPr id="2" name="Content Placeholder 2">
            <a:extLst>
              <a:ext uri="{FF2B5EF4-FFF2-40B4-BE49-F238E27FC236}">
                <a16:creationId xmlns:a16="http://schemas.microsoft.com/office/drawing/2014/main" id="{C4C7BA73-BC5B-9A45-409D-176BC39C30EC}"/>
              </a:ext>
            </a:extLst>
          </p:cNvPr>
          <p:cNvSpPr>
            <a:spLocks noGrp="1"/>
          </p:cNvSpPr>
          <p:nvPr>
            <p:ph idx="1"/>
          </p:nvPr>
        </p:nvSpPr>
        <p:spPr>
          <a:xfrm>
            <a:off x="683661" y="1663908"/>
            <a:ext cx="11072649" cy="4512913"/>
          </a:xfrm>
        </p:spPr>
        <p:txBody>
          <a:bodyPr>
            <a:normAutofit/>
          </a:bodyPr>
          <a:lstStyle/>
          <a:p>
            <a:r>
              <a:rPr lang="en-US" dirty="0">
                <a:latin typeface="+mj-lt"/>
              </a:rPr>
              <a:t>System on chips (SoC)</a:t>
            </a:r>
          </a:p>
          <a:p>
            <a:pPr lvl="1"/>
            <a:r>
              <a:rPr lang="en-US" dirty="0">
                <a:latin typeface="+mj-lt"/>
              </a:rPr>
              <a:t>Microcontroller + Extensive Peripherals</a:t>
            </a:r>
          </a:p>
          <a:p>
            <a:pPr lvl="1"/>
            <a:r>
              <a:rPr lang="en-US" dirty="0">
                <a:latin typeface="+mj-lt"/>
              </a:rPr>
              <a:t>Essentially multiple chips combined</a:t>
            </a:r>
          </a:p>
          <a:p>
            <a:pPr lvl="1"/>
            <a:r>
              <a:rPr lang="en-US" dirty="0">
                <a:latin typeface="+mj-lt"/>
              </a:rPr>
              <a:t>Example: Radios, ML accelerators in a single chip</a:t>
            </a:r>
          </a:p>
          <a:p>
            <a:pPr marL="0"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a:p>
            <a:r>
              <a:rPr lang="en-US" dirty="0">
                <a:latin typeface="+mj-lt"/>
              </a:rPr>
              <a:t>Dedicated accelerator chips</a:t>
            </a:r>
          </a:p>
          <a:p>
            <a:pPr lvl="1"/>
            <a:r>
              <a:rPr lang="en-US" dirty="0">
                <a:latin typeface="+mj-lt"/>
              </a:rPr>
              <a:t>Designed for a  specific purpose like for speech detection</a:t>
            </a:r>
          </a:p>
          <a:p>
            <a:endParaRPr lang="en-US" dirty="0">
              <a:latin typeface="+mj-lt"/>
            </a:endParaRPr>
          </a:p>
          <a:p>
            <a:endParaRPr lang="en-US" dirty="0">
              <a:latin typeface="+mj-lt"/>
            </a:endParaRPr>
          </a:p>
        </p:txBody>
      </p:sp>
      <p:pic>
        <p:nvPicPr>
          <p:cNvPr id="4" name="Picture 3">
            <a:extLst>
              <a:ext uri="{FF2B5EF4-FFF2-40B4-BE49-F238E27FC236}">
                <a16:creationId xmlns:a16="http://schemas.microsoft.com/office/drawing/2014/main" id="{950B2B91-2CF3-E5C6-D02D-41B8F25E8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190" y="4174311"/>
            <a:ext cx="2101015" cy="1432510"/>
          </a:xfrm>
          <a:prstGeom prst="rect">
            <a:avLst/>
          </a:prstGeom>
        </p:spPr>
      </p:pic>
      <p:sp>
        <p:nvSpPr>
          <p:cNvPr id="6" name="Title 7">
            <a:extLst>
              <a:ext uri="{FF2B5EF4-FFF2-40B4-BE49-F238E27FC236}">
                <a16:creationId xmlns:a16="http://schemas.microsoft.com/office/drawing/2014/main" id="{7EFD4B89-8535-3BC8-89A4-2BEEDB6617CA}"/>
              </a:ext>
            </a:extLst>
          </p:cNvPr>
          <p:cNvSpPr>
            <a:spLocks noGrp="1"/>
          </p:cNvSpPr>
          <p:nvPr>
            <p:ph type="title"/>
          </p:nvPr>
        </p:nvSpPr>
        <p:spPr>
          <a:xfrm>
            <a:off x="559674" y="433724"/>
            <a:ext cx="11072649" cy="1325563"/>
          </a:xfrm>
        </p:spPr>
        <p:txBody>
          <a:bodyPr>
            <a:normAutofit/>
          </a:bodyPr>
          <a:lstStyle/>
          <a:p>
            <a:r>
              <a:rPr lang="en-US" sz="4000" dirty="0">
                <a:latin typeface="+mn-lt"/>
              </a:rPr>
              <a:t>What is heart of computers and internet of things</a:t>
            </a:r>
            <a:endParaRPr lang="en-SE" sz="4000" dirty="0">
              <a:latin typeface="+mn-lt"/>
            </a:endParaRPr>
          </a:p>
        </p:txBody>
      </p:sp>
      <p:pic>
        <p:nvPicPr>
          <p:cNvPr id="5" name="Picture 4" descr="A close-up of a phone&#10;&#10;Description automatically generated">
            <a:extLst>
              <a:ext uri="{FF2B5EF4-FFF2-40B4-BE49-F238E27FC236}">
                <a16:creationId xmlns:a16="http://schemas.microsoft.com/office/drawing/2014/main" id="{637261CE-8510-1D5E-8A42-748DF0F13864}"/>
              </a:ext>
            </a:extLst>
          </p:cNvPr>
          <p:cNvPicPr>
            <a:picLocks noChangeAspect="1"/>
          </p:cNvPicPr>
          <p:nvPr/>
        </p:nvPicPr>
        <p:blipFill>
          <a:blip r:embed="rId4"/>
          <a:stretch>
            <a:fillRect/>
          </a:stretch>
        </p:blipFill>
        <p:spPr>
          <a:xfrm>
            <a:off x="7778782" y="1789731"/>
            <a:ext cx="1351939" cy="1814580"/>
          </a:xfrm>
          <a:prstGeom prst="rect">
            <a:avLst/>
          </a:prstGeom>
        </p:spPr>
      </p:pic>
      <p:pic>
        <p:nvPicPr>
          <p:cNvPr id="8" name="Picture 7" descr="A close-up of a green circuit board&#10;&#10;Description automatically generated">
            <a:extLst>
              <a:ext uri="{FF2B5EF4-FFF2-40B4-BE49-F238E27FC236}">
                <a16:creationId xmlns:a16="http://schemas.microsoft.com/office/drawing/2014/main" id="{216CA8C8-CBC3-4DB8-0A25-6F28B2D41F42}"/>
              </a:ext>
            </a:extLst>
          </p:cNvPr>
          <p:cNvPicPr>
            <a:picLocks noChangeAspect="1"/>
          </p:cNvPicPr>
          <p:nvPr/>
        </p:nvPicPr>
        <p:blipFill>
          <a:blip r:embed="rId5"/>
          <a:stretch>
            <a:fillRect/>
          </a:stretch>
        </p:blipFill>
        <p:spPr>
          <a:xfrm>
            <a:off x="9566411" y="1503840"/>
            <a:ext cx="2625589" cy="2100471"/>
          </a:xfrm>
          <a:prstGeom prst="rect">
            <a:avLst/>
          </a:prstGeom>
        </p:spPr>
      </p:pic>
    </p:spTree>
    <p:extLst>
      <p:ext uri="{BB962C8B-B14F-4D97-AF65-F5344CB8AC3E}">
        <p14:creationId xmlns:p14="http://schemas.microsoft.com/office/powerpoint/2010/main" val="249005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42194-E4E5-F606-4D5D-0FA284B8214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E116C1F-B4A7-FEC7-EFBC-28FFF686203C}"/>
              </a:ext>
            </a:extLst>
          </p:cNvPr>
          <p:cNvSpPr>
            <a:spLocks noGrp="1"/>
          </p:cNvSpPr>
          <p:nvPr>
            <p:ph type="title"/>
          </p:nvPr>
        </p:nvSpPr>
        <p:spPr>
          <a:xfrm>
            <a:off x="144310" y="339039"/>
            <a:ext cx="11852072" cy="1317163"/>
          </a:xfrm>
        </p:spPr>
        <p:txBody>
          <a:bodyPr>
            <a:normAutofit/>
          </a:bodyPr>
          <a:lstStyle/>
          <a:p>
            <a:r>
              <a:rPr lang="en-US" sz="4000" dirty="0">
                <a:latin typeface="+mn-lt"/>
              </a:rPr>
              <a:t>What is a microcontroller? Microprocessor + Peripherals + Memory + Pins + ? </a:t>
            </a:r>
            <a:endParaRPr lang="en-SE" sz="4000" dirty="0">
              <a:latin typeface="+mn-lt"/>
            </a:endParaRPr>
          </a:p>
        </p:txBody>
      </p:sp>
      <p:sp>
        <p:nvSpPr>
          <p:cNvPr id="5" name="Rectangle 4">
            <a:extLst>
              <a:ext uri="{FF2B5EF4-FFF2-40B4-BE49-F238E27FC236}">
                <a16:creationId xmlns:a16="http://schemas.microsoft.com/office/drawing/2014/main" id="{1F8DC1D9-7C0B-D75A-E9AE-601235E9691B}"/>
              </a:ext>
            </a:extLst>
          </p:cNvPr>
          <p:cNvSpPr/>
          <p:nvPr/>
        </p:nvSpPr>
        <p:spPr>
          <a:xfrm>
            <a:off x="229949" y="2015235"/>
            <a:ext cx="6173180" cy="3949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t>Microcontroller</a:t>
            </a:r>
          </a:p>
        </p:txBody>
      </p:sp>
      <p:sp>
        <p:nvSpPr>
          <p:cNvPr id="6" name="Rectangle: Rounded Corners 5">
            <a:extLst>
              <a:ext uri="{FF2B5EF4-FFF2-40B4-BE49-F238E27FC236}">
                <a16:creationId xmlns:a16="http://schemas.microsoft.com/office/drawing/2014/main" id="{EB7AF2D7-98A7-DEE5-E3AA-7BE229F935A4}"/>
              </a:ext>
            </a:extLst>
          </p:cNvPr>
          <p:cNvSpPr/>
          <p:nvPr/>
        </p:nvSpPr>
        <p:spPr>
          <a:xfrm>
            <a:off x="584546" y="2571914"/>
            <a:ext cx="2665925" cy="13097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Processor</a:t>
            </a:r>
          </a:p>
        </p:txBody>
      </p:sp>
      <p:sp>
        <p:nvSpPr>
          <p:cNvPr id="7" name="Rectangle: Rounded Corners 6">
            <a:extLst>
              <a:ext uri="{FF2B5EF4-FFF2-40B4-BE49-F238E27FC236}">
                <a16:creationId xmlns:a16="http://schemas.microsoft.com/office/drawing/2014/main" id="{99F28200-CE37-BAEB-C430-C84E1E0EC315}"/>
              </a:ext>
            </a:extLst>
          </p:cNvPr>
          <p:cNvSpPr/>
          <p:nvPr/>
        </p:nvSpPr>
        <p:spPr>
          <a:xfrm>
            <a:off x="557140" y="5039159"/>
            <a:ext cx="2665925" cy="72215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Memory</a:t>
            </a:r>
          </a:p>
        </p:txBody>
      </p:sp>
      <p:sp>
        <p:nvSpPr>
          <p:cNvPr id="10" name="Rectangle: Rounded Corners 7">
            <a:extLst>
              <a:ext uri="{FF2B5EF4-FFF2-40B4-BE49-F238E27FC236}">
                <a16:creationId xmlns:a16="http://schemas.microsoft.com/office/drawing/2014/main" id="{4F6F9D9C-2E01-949B-B61C-5F30AF4B20F9}"/>
              </a:ext>
            </a:extLst>
          </p:cNvPr>
          <p:cNvSpPr/>
          <p:nvPr/>
        </p:nvSpPr>
        <p:spPr>
          <a:xfrm rot="16200000">
            <a:off x="3907791" y="3099867"/>
            <a:ext cx="2777558" cy="6931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Peripherals</a:t>
            </a:r>
          </a:p>
        </p:txBody>
      </p:sp>
      <p:sp>
        <p:nvSpPr>
          <p:cNvPr id="11" name="Rectangle: Rounded Corners 8">
            <a:extLst>
              <a:ext uri="{FF2B5EF4-FFF2-40B4-BE49-F238E27FC236}">
                <a16:creationId xmlns:a16="http://schemas.microsoft.com/office/drawing/2014/main" id="{CC77F7F5-A4F1-B498-AACA-C8117482716E}"/>
              </a:ext>
            </a:extLst>
          </p:cNvPr>
          <p:cNvSpPr/>
          <p:nvPr/>
        </p:nvSpPr>
        <p:spPr>
          <a:xfrm rot="16200000">
            <a:off x="5968532" y="3099867"/>
            <a:ext cx="2777558" cy="69312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Pins</a:t>
            </a:r>
          </a:p>
        </p:txBody>
      </p:sp>
      <p:sp>
        <p:nvSpPr>
          <p:cNvPr id="12" name="Arrow: Left-Right 9">
            <a:extLst>
              <a:ext uri="{FF2B5EF4-FFF2-40B4-BE49-F238E27FC236}">
                <a16:creationId xmlns:a16="http://schemas.microsoft.com/office/drawing/2014/main" id="{4C835EB7-2465-A617-9B22-4A3547982DCB}"/>
              </a:ext>
            </a:extLst>
          </p:cNvPr>
          <p:cNvSpPr/>
          <p:nvPr/>
        </p:nvSpPr>
        <p:spPr>
          <a:xfrm>
            <a:off x="3745843" y="2878188"/>
            <a:ext cx="1013473"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0">
            <a:extLst>
              <a:ext uri="{FF2B5EF4-FFF2-40B4-BE49-F238E27FC236}">
                <a16:creationId xmlns:a16="http://schemas.microsoft.com/office/drawing/2014/main" id="{2E000E22-1B8D-8310-AD36-A4CA7F9005EC}"/>
              </a:ext>
            </a:extLst>
          </p:cNvPr>
          <p:cNvSpPr/>
          <p:nvPr/>
        </p:nvSpPr>
        <p:spPr>
          <a:xfrm>
            <a:off x="5778515" y="2878188"/>
            <a:ext cx="1056794"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DA007D01-522E-4A76-ED72-31C8F4E327C7}"/>
              </a:ext>
            </a:extLst>
          </p:cNvPr>
          <p:cNvSpPr/>
          <p:nvPr/>
        </p:nvSpPr>
        <p:spPr>
          <a:xfrm rot="5400000">
            <a:off x="1623248" y="4182185"/>
            <a:ext cx="947829" cy="584828"/>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a:extLst>
              <a:ext uri="{FF2B5EF4-FFF2-40B4-BE49-F238E27FC236}">
                <a16:creationId xmlns:a16="http://schemas.microsoft.com/office/drawing/2014/main" id="{F0EEC6F6-34E9-6B39-F131-43A425FDB681}"/>
              </a:ext>
            </a:extLst>
          </p:cNvPr>
          <p:cNvPicPr>
            <a:picLocks noGrp="1" noChangeAspect="1"/>
          </p:cNvPicPr>
          <p:nvPr>
            <p:ph idx="1"/>
          </p:nvPr>
        </p:nvPicPr>
        <p:blipFill>
          <a:blip r:embed="rId3"/>
          <a:srcRect l="-19292" r="-19292"/>
          <a:stretch>
            <a:fillRect/>
          </a:stretch>
        </p:blipFill>
        <p:spPr>
          <a:xfrm>
            <a:off x="7442926" y="2571914"/>
            <a:ext cx="5048305" cy="2088980"/>
          </a:xfrm>
        </p:spPr>
      </p:pic>
    </p:spTree>
    <p:extLst>
      <p:ext uri="{BB962C8B-B14F-4D97-AF65-F5344CB8AC3E}">
        <p14:creationId xmlns:p14="http://schemas.microsoft.com/office/powerpoint/2010/main" val="3753832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8BDCD-7245-DC32-A9E7-0234F99E4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E2A5B-B86D-C969-FF97-52CF1DDB56C1}"/>
              </a:ext>
            </a:extLst>
          </p:cNvPr>
          <p:cNvSpPr>
            <a:spLocks noGrp="1"/>
          </p:cNvSpPr>
          <p:nvPr>
            <p:ph type="title"/>
          </p:nvPr>
        </p:nvSpPr>
        <p:spPr/>
        <p:txBody>
          <a:bodyPr>
            <a:normAutofit/>
          </a:bodyPr>
          <a:lstStyle/>
          <a:p>
            <a:r>
              <a:rPr lang="en-US" sz="4000" dirty="0">
                <a:latin typeface="+mn-lt"/>
              </a:rPr>
              <a:t>Memory on microcontroller (hierarchy)</a:t>
            </a:r>
          </a:p>
        </p:txBody>
      </p:sp>
      <p:sp>
        <p:nvSpPr>
          <p:cNvPr id="4" name="Slide Number Placeholder 3">
            <a:extLst>
              <a:ext uri="{FF2B5EF4-FFF2-40B4-BE49-F238E27FC236}">
                <a16:creationId xmlns:a16="http://schemas.microsoft.com/office/drawing/2014/main" id="{2F50EE87-0780-0003-6753-E7A62A85D88F}"/>
              </a:ext>
            </a:extLst>
          </p:cNvPr>
          <p:cNvSpPr>
            <a:spLocks noGrp="1"/>
          </p:cNvSpPr>
          <p:nvPr>
            <p:ph type="sldNum" sz="quarter" idx="12"/>
          </p:nvPr>
        </p:nvSpPr>
        <p:spPr/>
        <p:txBody>
          <a:bodyPr/>
          <a:lstStyle/>
          <a:p>
            <a:fld id="{0778C724-3839-4D76-A707-B4C23905D055}" type="slidenum">
              <a:rPr lang="en-US" smtClean="0"/>
              <a:t>12</a:t>
            </a:fld>
            <a:endParaRPr lang="en-US"/>
          </a:p>
        </p:txBody>
      </p:sp>
      <p:graphicFrame>
        <p:nvGraphicFramePr>
          <p:cNvPr id="5" name="Content Placeholder 4">
            <a:extLst>
              <a:ext uri="{FF2B5EF4-FFF2-40B4-BE49-F238E27FC236}">
                <a16:creationId xmlns:a16="http://schemas.microsoft.com/office/drawing/2014/main" id="{200D6B85-C6E1-769F-CE58-7D2C57329F63}"/>
              </a:ext>
            </a:extLst>
          </p:cNvPr>
          <p:cNvGraphicFramePr>
            <a:graphicFrameLocks/>
          </p:cNvGraphicFramePr>
          <p:nvPr/>
        </p:nvGraphicFramePr>
        <p:xfrm>
          <a:off x="2708031" y="1727199"/>
          <a:ext cx="6499274" cy="4427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41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2097A-D7F6-289C-C867-A873C34E1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0C791-79EC-A4D6-09C2-E409F373F268}"/>
              </a:ext>
            </a:extLst>
          </p:cNvPr>
          <p:cNvSpPr>
            <a:spLocks noGrp="1"/>
          </p:cNvSpPr>
          <p:nvPr>
            <p:ph type="title"/>
          </p:nvPr>
        </p:nvSpPr>
        <p:spPr/>
        <p:txBody>
          <a:bodyPr>
            <a:normAutofit/>
          </a:bodyPr>
          <a:lstStyle/>
          <a:p>
            <a:r>
              <a:rPr lang="en-US" sz="4000" dirty="0">
                <a:latin typeface="+mn-lt"/>
              </a:rPr>
              <a:t>SRAM (RAM) versus Flash (ROM)</a:t>
            </a:r>
          </a:p>
        </p:txBody>
      </p:sp>
      <p:sp>
        <p:nvSpPr>
          <p:cNvPr id="3" name="Content Placeholder 2">
            <a:extLst>
              <a:ext uri="{FF2B5EF4-FFF2-40B4-BE49-F238E27FC236}">
                <a16:creationId xmlns:a16="http://schemas.microsoft.com/office/drawing/2014/main" id="{492C1FB9-5362-651F-AD08-F150E4F66E42}"/>
              </a:ext>
            </a:extLst>
          </p:cNvPr>
          <p:cNvSpPr>
            <a:spLocks noGrp="1"/>
          </p:cNvSpPr>
          <p:nvPr>
            <p:ph idx="1"/>
          </p:nvPr>
        </p:nvSpPr>
        <p:spPr/>
        <p:txBody>
          <a:bodyPr>
            <a:normAutofit fontScale="92500" lnSpcReduction="20000"/>
          </a:bodyPr>
          <a:lstStyle/>
          <a:p>
            <a:r>
              <a:rPr lang="en-US" dirty="0">
                <a:latin typeface="+mj-lt"/>
              </a:rPr>
              <a:t>Size and time difference between non-volatile and volatile memory is </a:t>
            </a:r>
            <a:r>
              <a:rPr lang="en-US" i="1" dirty="0">
                <a:latin typeface="+mj-lt"/>
              </a:rPr>
              <a:t>significantly</a:t>
            </a:r>
            <a:r>
              <a:rPr lang="en-US" dirty="0">
                <a:latin typeface="+mj-lt"/>
              </a:rPr>
              <a:t> reduced from traditional computing</a:t>
            </a:r>
          </a:p>
          <a:p>
            <a:pPr lvl="1"/>
            <a:r>
              <a:rPr lang="en-US" dirty="0">
                <a:latin typeface="+mj-lt"/>
              </a:rPr>
              <a:t>Non-volatile store 2-10x larger than volatile</a:t>
            </a:r>
          </a:p>
          <a:p>
            <a:pPr lvl="1"/>
            <a:r>
              <a:rPr lang="en-US" dirty="0">
                <a:latin typeface="+mj-lt"/>
              </a:rPr>
              <a:t>Single-cycle RAM. Maybe two-cycles to Flash (to read)</a:t>
            </a:r>
          </a:p>
          <a:p>
            <a:pPr lvl="1"/>
            <a:endParaRPr lang="en-US" dirty="0">
              <a:latin typeface="+mj-lt"/>
            </a:endParaRPr>
          </a:p>
          <a:p>
            <a:r>
              <a:rPr lang="en-US" dirty="0">
                <a:latin typeface="+mj-lt"/>
              </a:rPr>
              <a:t>Major difference: energy and writability</a:t>
            </a:r>
          </a:p>
          <a:p>
            <a:pPr lvl="1"/>
            <a:r>
              <a:rPr lang="en-US" dirty="0">
                <a:latin typeface="+mj-lt"/>
              </a:rPr>
              <a:t>SRAM is low-energy to read and write (no refresh needed)</a:t>
            </a:r>
          </a:p>
          <a:p>
            <a:pPr lvl="1"/>
            <a:r>
              <a:rPr lang="en-US" dirty="0">
                <a:latin typeface="+mj-lt"/>
              </a:rPr>
              <a:t>Flash is lowish-energy to read, but very high energy to write</a:t>
            </a:r>
          </a:p>
          <a:p>
            <a:pPr lvl="1"/>
            <a:endParaRPr lang="en-US" dirty="0">
              <a:latin typeface="+mj-lt"/>
            </a:endParaRPr>
          </a:p>
          <a:p>
            <a:r>
              <a:rPr lang="en-US" dirty="0">
                <a:latin typeface="+mj-lt"/>
              </a:rPr>
              <a:t>Hierarchical structure is not enforced</a:t>
            </a:r>
          </a:p>
          <a:p>
            <a:pPr lvl="1"/>
            <a:r>
              <a:rPr lang="en-US" dirty="0">
                <a:latin typeface="+mj-lt"/>
              </a:rPr>
              <a:t>Same address space for RAM and Flash (very different from traditional)</a:t>
            </a:r>
          </a:p>
          <a:p>
            <a:pPr lvl="1"/>
            <a:r>
              <a:rPr lang="en-US" dirty="0">
                <a:latin typeface="+mj-lt"/>
              </a:rPr>
              <a:t>Run instructions right inside of Flash</a:t>
            </a:r>
          </a:p>
          <a:p>
            <a:pPr lvl="1"/>
            <a:r>
              <a:rPr lang="en-US" dirty="0">
                <a:latin typeface="+mj-lt"/>
              </a:rPr>
              <a:t>Keep variables in RAM (or const variables in Flash)</a:t>
            </a:r>
          </a:p>
        </p:txBody>
      </p:sp>
      <p:sp>
        <p:nvSpPr>
          <p:cNvPr id="4" name="Slide Number Placeholder 3">
            <a:extLst>
              <a:ext uri="{FF2B5EF4-FFF2-40B4-BE49-F238E27FC236}">
                <a16:creationId xmlns:a16="http://schemas.microsoft.com/office/drawing/2014/main" id="{D43273D0-F787-9511-8606-3127FADA8D73}"/>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351037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26D7C-ECA8-339E-3D02-012DC8D8C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E0A10-4ECB-1931-3E43-AADBC38133FE}"/>
              </a:ext>
            </a:extLst>
          </p:cNvPr>
          <p:cNvSpPr>
            <a:spLocks noGrp="1"/>
          </p:cNvSpPr>
          <p:nvPr>
            <p:ph type="title"/>
          </p:nvPr>
        </p:nvSpPr>
        <p:spPr/>
        <p:txBody>
          <a:bodyPr/>
          <a:lstStyle/>
          <a:p>
            <a:r>
              <a:rPr lang="en-US" dirty="0">
                <a:latin typeface="+mn-lt"/>
              </a:rPr>
              <a:t>Hardware Platform: CC2650 </a:t>
            </a:r>
            <a:r>
              <a:rPr lang="en-US" dirty="0" err="1">
                <a:latin typeface="+mn-lt"/>
              </a:rPr>
              <a:t>SensorTag</a:t>
            </a:r>
            <a:endParaRPr lang="en-SG" dirty="0">
              <a:latin typeface="+mn-lt"/>
            </a:endParaRPr>
          </a:p>
        </p:txBody>
      </p:sp>
      <p:sp>
        <p:nvSpPr>
          <p:cNvPr id="3" name="Content Placeholder 2">
            <a:extLst>
              <a:ext uri="{FF2B5EF4-FFF2-40B4-BE49-F238E27FC236}">
                <a16:creationId xmlns:a16="http://schemas.microsoft.com/office/drawing/2014/main" id="{7EC6E3A9-6E8B-6F06-C51B-821039BE86E2}"/>
              </a:ext>
            </a:extLst>
          </p:cNvPr>
          <p:cNvSpPr>
            <a:spLocks noGrp="1"/>
          </p:cNvSpPr>
          <p:nvPr>
            <p:ph idx="1"/>
          </p:nvPr>
        </p:nvSpPr>
        <p:spPr>
          <a:xfrm>
            <a:off x="927177" y="1690688"/>
            <a:ext cx="10768953" cy="4033520"/>
          </a:xfrm>
        </p:spPr>
        <p:txBody>
          <a:bodyPr>
            <a:normAutofit/>
          </a:bodyPr>
          <a:lstStyle/>
          <a:p>
            <a:r>
              <a:rPr lang="en-SG" b="1" dirty="0">
                <a:latin typeface="+mj-lt"/>
              </a:rPr>
              <a:t>Processor: </a:t>
            </a:r>
            <a:r>
              <a:rPr lang="en-SG" dirty="0">
                <a:latin typeface="+mj-lt"/>
              </a:rPr>
              <a:t>ARM Cortex M3 32-bit processor, up to 48-MHz clock speed</a:t>
            </a:r>
          </a:p>
          <a:p>
            <a:r>
              <a:rPr lang="en-SG" b="1" dirty="0">
                <a:latin typeface="+mj-lt"/>
              </a:rPr>
              <a:t>Memory: </a:t>
            </a:r>
            <a:r>
              <a:rPr lang="en-SG" dirty="0">
                <a:latin typeface="+mj-lt"/>
              </a:rPr>
              <a:t>8KB of SRAM for Cache, 20KB of SRAM, 128KB of In-System Programmable Flash</a:t>
            </a:r>
          </a:p>
          <a:p>
            <a:r>
              <a:rPr lang="en-SG" b="1" dirty="0">
                <a:latin typeface="+mj-lt"/>
              </a:rPr>
              <a:t>Network: </a:t>
            </a:r>
            <a:r>
              <a:rPr lang="en-SG" dirty="0">
                <a:latin typeface="+mj-lt"/>
              </a:rPr>
              <a:t>6LoWPAN, Bluetooth Low energy, RF4CE, ZigBee   </a:t>
            </a:r>
          </a:p>
          <a:p>
            <a:r>
              <a:rPr lang="en-SG" dirty="0">
                <a:latin typeface="+mj-lt"/>
              </a:rPr>
              <a:t>10 sensors including support for light, digital microphone, magnetic sensor, humidity, pressure, accelerometer, gyroscope, magnetometer, object temperature, and ambient temperature</a:t>
            </a:r>
          </a:p>
        </p:txBody>
      </p:sp>
      <p:sp>
        <p:nvSpPr>
          <p:cNvPr id="4" name="Slide Number Placeholder 3">
            <a:extLst>
              <a:ext uri="{FF2B5EF4-FFF2-40B4-BE49-F238E27FC236}">
                <a16:creationId xmlns:a16="http://schemas.microsoft.com/office/drawing/2014/main" id="{57830D51-5867-1A0A-A240-68EAFDE3CA3F}"/>
              </a:ext>
            </a:extLst>
          </p:cNvPr>
          <p:cNvSpPr>
            <a:spLocks noGrp="1"/>
          </p:cNvSpPr>
          <p:nvPr>
            <p:ph type="sldNum" sz="quarter" idx="12"/>
          </p:nvPr>
        </p:nvSpPr>
        <p:spPr/>
        <p:txBody>
          <a:bodyPr/>
          <a:lstStyle/>
          <a:p>
            <a:fld id="{5C6FAEEE-D619-4E65-A0EF-E650D0B3166A}" type="slidenum">
              <a:rPr lang="en-US" smtClean="0"/>
              <a:t>14</a:t>
            </a:fld>
            <a:endParaRPr lang="en-US"/>
          </a:p>
        </p:txBody>
      </p:sp>
    </p:spTree>
    <p:extLst>
      <p:ext uri="{BB962C8B-B14F-4D97-AF65-F5344CB8AC3E}">
        <p14:creationId xmlns:p14="http://schemas.microsoft.com/office/powerpoint/2010/main" val="54688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632F2-1330-6221-8AF1-9CB3D7D5DBE6}"/>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0ABDA2-C0A5-21CC-ED81-B4D639DE2CE3}"/>
              </a:ext>
            </a:extLst>
          </p:cNvPr>
          <p:cNvPicPr>
            <a:picLocks noGrp="1" noChangeAspect="1"/>
          </p:cNvPicPr>
          <p:nvPr>
            <p:ph idx="1"/>
          </p:nvPr>
        </p:nvPicPr>
        <p:blipFill>
          <a:blip r:embed="rId2"/>
          <a:stretch>
            <a:fillRect/>
          </a:stretch>
        </p:blipFill>
        <p:spPr>
          <a:xfrm>
            <a:off x="3525050" y="276776"/>
            <a:ext cx="5141899" cy="5894022"/>
          </a:xfrm>
          <a:prstGeom prst="rect">
            <a:avLst/>
          </a:prstGeom>
        </p:spPr>
      </p:pic>
      <p:sp>
        <p:nvSpPr>
          <p:cNvPr id="4" name="Slide Number Placeholder 3">
            <a:extLst>
              <a:ext uri="{FF2B5EF4-FFF2-40B4-BE49-F238E27FC236}">
                <a16:creationId xmlns:a16="http://schemas.microsoft.com/office/drawing/2014/main" id="{61834DB2-F63B-E2FA-F5B2-391BDF9E9983}"/>
              </a:ext>
            </a:extLst>
          </p:cNvPr>
          <p:cNvSpPr>
            <a:spLocks noGrp="1"/>
          </p:cNvSpPr>
          <p:nvPr>
            <p:ph type="sldNum" sz="quarter" idx="12"/>
          </p:nvPr>
        </p:nvSpPr>
        <p:spPr/>
        <p:txBody>
          <a:bodyPr/>
          <a:lstStyle/>
          <a:p>
            <a:fld id="{5C6FAEEE-D619-4E65-A0EF-E650D0B3166A}" type="slidenum">
              <a:rPr lang="en-US" smtClean="0"/>
              <a:t>15</a:t>
            </a:fld>
            <a:endParaRPr lang="en-US"/>
          </a:p>
        </p:txBody>
      </p:sp>
    </p:spTree>
    <p:extLst>
      <p:ext uri="{BB962C8B-B14F-4D97-AF65-F5344CB8AC3E}">
        <p14:creationId xmlns:p14="http://schemas.microsoft.com/office/powerpoint/2010/main" val="103981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0AA14-ED9B-67C9-406F-69FA15959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F041F-C93E-E3A8-386B-CC7D94A163F9}"/>
              </a:ext>
            </a:extLst>
          </p:cNvPr>
          <p:cNvSpPr>
            <a:spLocks noGrp="1"/>
          </p:cNvSpPr>
          <p:nvPr>
            <p:ph type="title"/>
          </p:nvPr>
        </p:nvSpPr>
        <p:spPr/>
        <p:txBody>
          <a:bodyPr>
            <a:normAutofit/>
          </a:bodyPr>
          <a:lstStyle/>
          <a:p>
            <a:r>
              <a:rPr lang="en-US" sz="4000" dirty="0">
                <a:latin typeface="+mn-lt"/>
              </a:rPr>
              <a:t>Operating system for the embedded platforms </a:t>
            </a:r>
            <a:endParaRPr lang="en-SG" sz="4000" dirty="0">
              <a:latin typeface="+mn-lt"/>
            </a:endParaRPr>
          </a:p>
        </p:txBody>
      </p:sp>
      <p:sp>
        <p:nvSpPr>
          <p:cNvPr id="3" name="Content Placeholder 2">
            <a:extLst>
              <a:ext uri="{FF2B5EF4-FFF2-40B4-BE49-F238E27FC236}">
                <a16:creationId xmlns:a16="http://schemas.microsoft.com/office/drawing/2014/main" id="{B6838E61-2A15-9E86-8487-6E811D910573}"/>
              </a:ext>
            </a:extLst>
          </p:cNvPr>
          <p:cNvSpPr>
            <a:spLocks noGrp="1"/>
          </p:cNvSpPr>
          <p:nvPr>
            <p:ph idx="1"/>
          </p:nvPr>
        </p:nvSpPr>
        <p:spPr>
          <a:xfrm>
            <a:off x="927177" y="1690688"/>
            <a:ext cx="11123796" cy="4519378"/>
          </a:xfrm>
        </p:spPr>
        <p:txBody>
          <a:bodyPr>
            <a:normAutofit/>
          </a:bodyPr>
          <a:lstStyle/>
          <a:p>
            <a:r>
              <a:rPr lang="en-SG" dirty="0">
                <a:latin typeface="+mj-lt"/>
              </a:rPr>
              <a:t>Cannot run Windows or Linux. These operating systems are too resource intensive for constrained platforms like IoT devices</a:t>
            </a:r>
          </a:p>
          <a:p>
            <a:endParaRPr lang="en-SG" dirty="0">
              <a:latin typeface="+mj-lt"/>
            </a:endParaRPr>
          </a:p>
          <a:p>
            <a:r>
              <a:rPr lang="en-SG" dirty="0">
                <a:latin typeface="+mj-lt"/>
              </a:rPr>
              <a:t>Embedded platforms: several operating systems for embedded platforms</a:t>
            </a:r>
          </a:p>
          <a:p>
            <a:pPr lvl="1"/>
            <a:r>
              <a:rPr lang="en-SG" dirty="0">
                <a:latin typeface="+mj-lt"/>
              </a:rPr>
              <a:t>Tiny OS (now almost dead)</a:t>
            </a:r>
          </a:p>
          <a:p>
            <a:pPr lvl="1"/>
            <a:r>
              <a:rPr lang="en-SG" dirty="0">
                <a:latin typeface="+mj-lt"/>
              </a:rPr>
              <a:t>Contiki OS</a:t>
            </a:r>
          </a:p>
          <a:p>
            <a:pPr lvl="1"/>
            <a:r>
              <a:rPr lang="en-SG" dirty="0" err="1">
                <a:latin typeface="+mj-lt"/>
              </a:rPr>
              <a:t>Zerphyr</a:t>
            </a:r>
            <a:r>
              <a:rPr lang="en-SG" dirty="0">
                <a:latin typeface="+mj-lt"/>
              </a:rPr>
              <a:t> OS</a:t>
            </a:r>
          </a:p>
          <a:p>
            <a:endParaRPr lang="en-SG" dirty="0">
              <a:latin typeface="+mj-lt"/>
            </a:endParaRPr>
          </a:p>
          <a:p>
            <a:r>
              <a:rPr lang="en-SG" dirty="0">
                <a:latin typeface="+mj-lt"/>
              </a:rPr>
              <a:t>We will use </a:t>
            </a:r>
            <a:r>
              <a:rPr lang="en-SG" b="1" dirty="0">
                <a:latin typeface="+mj-lt"/>
              </a:rPr>
              <a:t>Contiki OS</a:t>
            </a:r>
            <a:r>
              <a:rPr lang="en-SG" dirty="0">
                <a:latin typeface="+mj-lt"/>
              </a:rPr>
              <a:t> for assignment and projects in this course</a:t>
            </a:r>
          </a:p>
        </p:txBody>
      </p:sp>
      <p:sp>
        <p:nvSpPr>
          <p:cNvPr id="4" name="Slide Number Placeholder 3">
            <a:extLst>
              <a:ext uri="{FF2B5EF4-FFF2-40B4-BE49-F238E27FC236}">
                <a16:creationId xmlns:a16="http://schemas.microsoft.com/office/drawing/2014/main" id="{E64C3FAB-EAE5-A26B-082E-91C738663862}"/>
              </a:ext>
            </a:extLst>
          </p:cNvPr>
          <p:cNvSpPr>
            <a:spLocks noGrp="1"/>
          </p:cNvSpPr>
          <p:nvPr>
            <p:ph type="sldNum" sz="quarter" idx="12"/>
          </p:nvPr>
        </p:nvSpPr>
        <p:spPr/>
        <p:txBody>
          <a:bodyPr/>
          <a:lstStyle/>
          <a:p>
            <a:fld id="{5C6FAEEE-D619-4E65-A0EF-E650D0B3166A}" type="slidenum">
              <a:rPr lang="en-US" smtClean="0"/>
              <a:t>16</a:t>
            </a:fld>
            <a:endParaRPr lang="en-US"/>
          </a:p>
        </p:txBody>
      </p:sp>
    </p:spTree>
    <p:extLst>
      <p:ext uri="{BB962C8B-B14F-4D97-AF65-F5344CB8AC3E}">
        <p14:creationId xmlns:p14="http://schemas.microsoft.com/office/powerpoint/2010/main" val="1713772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DF014-B925-5C22-AFEC-E13C34D5D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D413F-5586-B041-A34D-736BBF7BBDB0}"/>
              </a:ext>
            </a:extLst>
          </p:cNvPr>
          <p:cNvSpPr>
            <a:spLocks noGrp="1"/>
          </p:cNvSpPr>
          <p:nvPr>
            <p:ph type="title"/>
          </p:nvPr>
        </p:nvSpPr>
        <p:spPr/>
        <p:txBody>
          <a:bodyPr/>
          <a:lstStyle/>
          <a:p>
            <a:r>
              <a:rPr lang="en-US" dirty="0">
                <a:latin typeface="+mn-lt"/>
              </a:rPr>
              <a:t>History of the Contiki operating system</a:t>
            </a:r>
            <a:endParaRPr lang="en-SG" dirty="0">
              <a:latin typeface="+mn-lt"/>
            </a:endParaRPr>
          </a:p>
        </p:txBody>
      </p:sp>
      <p:sp>
        <p:nvSpPr>
          <p:cNvPr id="3" name="Content Placeholder 2">
            <a:extLst>
              <a:ext uri="{FF2B5EF4-FFF2-40B4-BE49-F238E27FC236}">
                <a16:creationId xmlns:a16="http://schemas.microsoft.com/office/drawing/2014/main" id="{66B88F66-E878-B03A-016A-B607A95F520D}"/>
              </a:ext>
            </a:extLst>
          </p:cNvPr>
          <p:cNvSpPr>
            <a:spLocks noGrp="1"/>
          </p:cNvSpPr>
          <p:nvPr>
            <p:ph idx="1"/>
          </p:nvPr>
        </p:nvSpPr>
        <p:spPr>
          <a:xfrm>
            <a:off x="927177" y="1690688"/>
            <a:ext cx="10802947" cy="4519378"/>
          </a:xfrm>
        </p:spPr>
        <p:txBody>
          <a:bodyPr>
            <a:normAutofit/>
          </a:bodyPr>
          <a:lstStyle/>
          <a:p>
            <a:r>
              <a:rPr lang="en-SG" dirty="0">
                <a:latin typeface="+mj-lt"/>
              </a:rPr>
              <a:t>Started in Sweden! Started by – Adam </a:t>
            </a:r>
            <a:r>
              <a:rPr lang="en-SG" dirty="0" err="1">
                <a:latin typeface="+mj-lt"/>
              </a:rPr>
              <a:t>Dunkels</a:t>
            </a:r>
            <a:r>
              <a:rPr lang="en-SG" dirty="0">
                <a:latin typeface="+mj-lt"/>
              </a:rPr>
              <a:t> at SICS </a:t>
            </a:r>
          </a:p>
          <a:p>
            <a:r>
              <a:rPr lang="en-SG" dirty="0">
                <a:latin typeface="+mj-lt"/>
              </a:rPr>
              <a:t>Awarded 2022 </a:t>
            </a:r>
            <a:r>
              <a:rPr lang="en-SG" dirty="0" err="1">
                <a:latin typeface="+mj-lt"/>
              </a:rPr>
              <a:t>Sensys</a:t>
            </a:r>
            <a:r>
              <a:rPr lang="en-SG" dirty="0">
                <a:latin typeface="+mj-lt"/>
              </a:rPr>
              <a:t> Test-of-Time Award for Protothreads (2004)</a:t>
            </a:r>
          </a:p>
          <a:p>
            <a:r>
              <a:rPr lang="en-SG" dirty="0">
                <a:latin typeface="+mj-lt"/>
              </a:rPr>
              <a:t>Companies and universities developing (or has contributed) Contiki OS:</a:t>
            </a:r>
          </a:p>
          <a:p>
            <a:pPr lvl="1"/>
            <a:r>
              <a:rPr lang="en-SG" spc="-60" dirty="0">
                <a:latin typeface="+mj-lt"/>
                <a:cs typeface="Tahoma"/>
              </a:rPr>
              <a:t>SAP, </a:t>
            </a:r>
            <a:r>
              <a:rPr lang="en-SG" spc="-10" dirty="0">
                <a:latin typeface="+mj-lt"/>
                <a:cs typeface="Tahoma"/>
              </a:rPr>
              <a:t>Cisco, </a:t>
            </a:r>
            <a:r>
              <a:rPr lang="en-SG" spc="-5" dirty="0">
                <a:latin typeface="+mj-lt"/>
                <a:cs typeface="Tahoma"/>
              </a:rPr>
              <a:t>Atmel, </a:t>
            </a:r>
            <a:r>
              <a:rPr lang="en-SG" spc="-5" dirty="0" err="1">
                <a:latin typeface="+mj-lt"/>
                <a:cs typeface="Tahoma"/>
              </a:rPr>
              <a:t>NewAE</a:t>
            </a:r>
            <a:r>
              <a:rPr lang="en-SG" spc="-5" dirty="0">
                <a:latin typeface="+mj-lt"/>
                <a:cs typeface="Tahoma"/>
              </a:rPr>
              <a:t> and others</a:t>
            </a:r>
          </a:p>
          <a:p>
            <a:pPr lvl="1"/>
            <a:r>
              <a:rPr lang="en-SG" spc="-10" dirty="0">
                <a:latin typeface="+mj-lt"/>
                <a:cs typeface="Tahoma"/>
              </a:rPr>
              <a:t>SICS, </a:t>
            </a:r>
            <a:r>
              <a:rPr lang="en-SG" dirty="0">
                <a:latin typeface="+mj-lt"/>
                <a:cs typeface="Tahoma"/>
              </a:rPr>
              <a:t>TU </a:t>
            </a:r>
            <a:r>
              <a:rPr lang="en-SG" spc="-5" dirty="0">
                <a:latin typeface="+mj-lt"/>
                <a:cs typeface="Tahoma"/>
              </a:rPr>
              <a:t>Munich and others</a:t>
            </a:r>
            <a:endParaRPr lang="en-SG" dirty="0">
              <a:latin typeface="+mj-lt"/>
            </a:endParaRPr>
          </a:p>
        </p:txBody>
      </p:sp>
      <p:sp>
        <p:nvSpPr>
          <p:cNvPr id="4" name="Slide Number Placeholder 3">
            <a:extLst>
              <a:ext uri="{FF2B5EF4-FFF2-40B4-BE49-F238E27FC236}">
                <a16:creationId xmlns:a16="http://schemas.microsoft.com/office/drawing/2014/main" id="{9E70FEAB-E6C2-8B19-8A74-CE83C136CA53}"/>
              </a:ext>
            </a:extLst>
          </p:cNvPr>
          <p:cNvSpPr>
            <a:spLocks noGrp="1"/>
          </p:cNvSpPr>
          <p:nvPr>
            <p:ph type="sldNum" sz="quarter" idx="12"/>
          </p:nvPr>
        </p:nvSpPr>
        <p:spPr/>
        <p:txBody>
          <a:bodyPr/>
          <a:lstStyle/>
          <a:p>
            <a:fld id="{5C6FAEEE-D619-4E65-A0EF-E650D0B3166A}" type="slidenum">
              <a:rPr lang="en-US" smtClean="0"/>
              <a:t>17</a:t>
            </a:fld>
            <a:endParaRPr lang="en-US"/>
          </a:p>
        </p:txBody>
      </p:sp>
      <p:pic>
        <p:nvPicPr>
          <p:cNvPr id="6" name="Picture 5">
            <a:extLst>
              <a:ext uri="{FF2B5EF4-FFF2-40B4-BE49-F238E27FC236}">
                <a16:creationId xmlns:a16="http://schemas.microsoft.com/office/drawing/2014/main" id="{EBFF76EA-4BEE-48C9-76D3-BC04750B9C25}"/>
              </a:ext>
            </a:extLst>
          </p:cNvPr>
          <p:cNvPicPr>
            <a:picLocks noChangeAspect="1"/>
          </p:cNvPicPr>
          <p:nvPr/>
        </p:nvPicPr>
        <p:blipFill>
          <a:blip r:embed="rId3"/>
          <a:stretch>
            <a:fillRect/>
          </a:stretch>
        </p:blipFill>
        <p:spPr>
          <a:xfrm>
            <a:off x="8955324" y="4255392"/>
            <a:ext cx="2053751" cy="2053751"/>
          </a:xfrm>
          <a:prstGeom prst="rect">
            <a:avLst/>
          </a:prstGeom>
        </p:spPr>
      </p:pic>
      <p:pic>
        <p:nvPicPr>
          <p:cNvPr id="8" name="Picture 7" descr="Shape, logo&#10;&#10;Description automatically generated">
            <a:extLst>
              <a:ext uri="{FF2B5EF4-FFF2-40B4-BE49-F238E27FC236}">
                <a16:creationId xmlns:a16="http://schemas.microsoft.com/office/drawing/2014/main" id="{8C8FFD37-006D-0BB4-11B6-B9150EDB937E}"/>
              </a:ext>
            </a:extLst>
          </p:cNvPr>
          <p:cNvPicPr>
            <a:picLocks noChangeAspect="1"/>
          </p:cNvPicPr>
          <p:nvPr/>
        </p:nvPicPr>
        <p:blipFill>
          <a:blip r:embed="rId4"/>
          <a:stretch>
            <a:fillRect/>
          </a:stretch>
        </p:blipFill>
        <p:spPr>
          <a:xfrm>
            <a:off x="1085518" y="4255392"/>
            <a:ext cx="3286001" cy="2053751"/>
          </a:xfrm>
          <a:prstGeom prst="rect">
            <a:avLst/>
          </a:prstGeom>
        </p:spPr>
      </p:pic>
      <p:pic>
        <p:nvPicPr>
          <p:cNvPr id="10" name="Picture 9" descr="A picture containing sky, harbor&#10;&#10;Description automatically generated">
            <a:extLst>
              <a:ext uri="{FF2B5EF4-FFF2-40B4-BE49-F238E27FC236}">
                <a16:creationId xmlns:a16="http://schemas.microsoft.com/office/drawing/2014/main" id="{B91E64D7-5BEB-FE2D-3A5F-14325578D3BE}"/>
              </a:ext>
            </a:extLst>
          </p:cNvPr>
          <p:cNvPicPr>
            <a:picLocks noChangeAspect="1"/>
          </p:cNvPicPr>
          <p:nvPr/>
        </p:nvPicPr>
        <p:blipFill>
          <a:blip r:embed="rId5"/>
          <a:stretch>
            <a:fillRect/>
          </a:stretch>
        </p:blipFill>
        <p:spPr>
          <a:xfrm>
            <a:off x="4838456" y="4255392"/>
            <a:ext cx="3649931" cy="2053751"/>
          </a:xfrm>
          <a:prstGeom prst="rect">
            <a:avLst/>
          </a:prstGeom>
        </p:spPr>
      </p:pic>
    </p:spTree>
    <p:extLst>
      <p:ext uri="{BB962C8B-B14F-4D97-AF65-F5344CB8AC3E}">
        <p14:creationId xmlns:p14="http://schemas.microsoft.com/office/powerpoint/2010/main" val="2534976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483495" y="408719"/>
            <a:ext cx="10748721" cy="628377"/>
          </a:xfrm>
          <a:prstGeom prst="rect">
            <a:avLst/>
          </a:prstGeom>
        </p:spPr>
        <p:txBody>
          <a:bodyPr vert="horz" wrap="square" lIns="0" tIns="12700" rIns="0" bIns="0" rtlCol="0" anchor="t">
            <a:spAutoFit/>
          </a:bodyPr>
          <a:lstStyle/>
          <a:p>
            <a:pPr marL="12700">
              <a:lnSpc>
                <a:spcPct val="100000"/>
              </a:lnSpc>
              <a:spcBef>
                <a:spcPts val="100"/>
              </a:spcBef>
            </a:pPr>
            <a:r>
              <a:rPr lang="en-US" sz="4000" spc="-5" dirty="0">
                <a:latin typeface="+mn-lt"/>
              </a:rPr>
              <a:t>Kernel of Contiki operating system and concurrency</a:t>
            </a:r>
            <a:endParaRPr sz="4000" spc="-5" dirty="0">
              <a:latin typeface="+mn-lt"/>
            </a:endParaRPr>
          </a:p>
        </p:txBody>
      </p:sp>
      <p:sp>
        <p:nvSpPr>
          <p:cNvPr id="6" name="object 6"/>
          <p:cNvSpPr txBox="1"/>
          <p:nvPr/>
        </p:nvSpPr>
        <p:spPr>
          <a:xfrm>
            <a:off x="661780" y="1220674"/>
            <a:ext cx="5427980" cy="1167765"/>
          </a:xfrm>
          <a:prstGeom prst="rect">
            <a:avLst/>
          </a:prstGeom>
        </p:spPr>
        <p:txBody>
          <a:bodyPr vert="horz" wrap="square" lIns="0" tIns="45085" rIns="0" bIns="0" rtlCol="0">
            <a:spAutoFit/>
          </a:bodyPr>
          <a:lstStyle/>
          <a:p>
            <a:pPr marL="366395" indent="-353695">
              <a:spcBef>
                <a:spcPts val="355"/>
              </a:spcBef>
              <a:buClr>
                <a:srgbClr val="3478AF"/>
              </a:buClr>
              <a:buChar char="•"/>
              <a:tabLst>
                <a:tab pos="366395" algn="l"/>
                <a:tab pos="367030" algn="l"/>
              </a:tabLst>
            </a:pPr>
            <a:r>
              <a:rPr sz="2400" spc="-15" dirty="0">
                <a:latin typeface="+mj-lt"/>
                <a:cs typeface="Tahoma"/>
              </a:rPr>
              <a:t>Contiki’s </a:t>
            </a:r>
            <a:r>
              <a:rPr sz="2400" spc="-5" dirty="0">
                <a:latin typeface="+mj-lt"/>
                <a:cs typeface="Tahoma"/>
              </a:rPr>
              <a:t>kernel is</a:t>
            </a:r>
            <a:r>
              <a:rPr sz="2400" spc="5" dirty="0">
                <a:latin typeface="+mj-lt"/>
                <a:cs typeface="Tahoma"/>
              </a:rPr>
              <a:t> </a:t>
            </a:r>
            <a:r>
              <a:rPr sz="2400" spc="-10" dirty="0">
                <a:latin typeface="+mj-lt"/>
                <a:cs typeface="Tahoma"/>
              </a:rPr>
              <a:t>event-based</a:t>
            </a:r>
            <a:endParaRPr sz="2400" dirty="0">
              <a:latin typeface="+mj-lt"/>
              <a:cs typeface="Tahoma"/>
            </a:endParaRPr>
          </a:p>
          <a:p>
            <a:pPr marL="874394" marR="5080" lvl="1" indent="-327025">
              <a:lnSpc>
                <a:spcPts val="2500"/>
              </a:lnSpc>
              <a:spcBef>
                <a:spcPts val="920"/>
              </a:spcBef>
              <a:buClr>
                <a:srgbClr val="3478AF"/>
              </a:buClr>
              <a:buSzPct val="120454"/>
              <a:buChar char="•"/>
              <a:tabLst>
                <a:tab pos="874394" algn="l"/>
                <a:tab pos="875030" algn="l"/>
              </a:tabLst>
            </a:pPr>
            <a:r>
              <a:rPr sz="2200" spc="-5" dirty="0">
                <a:latin typeface="+mj-lt"/>
                <a:cs typeface="Tahoma"/>
              </a:rPr>
              <a:t>most </a:t>
            </a:r>
            <a:r>
              <a:rPr sz="2200" spc="-10" dirty="0">
                <a:latin typeface="+mj-lt"/>
                <a:cs typeface="Tahoma"/>
              </a:rPr>
              <a:t>programs </a:t>
            </a:r>
            <a:r>
              <a:rPr sz="2200" spc="-5" dirty="0">
                <a:latin typeface="+mj-lt"/>
                <a:cs typeface="Tahoma"/>
              </a:rPr>
              <a:t>run directly </a:t>
            </a:r>
            <a:r>
              <a:rPr sz="2200" dirty="0">
                <a:latin typeface="+mj-lt"/>
                <a:cs typeface="Tahoma"/>
              </a:rPr>
              <a:t>on top of  </a:t>
            </a:r>
            <a:r>
              <a:rPr sz="2200" spc="-5" dirty="0">
                <a:latin typeface="+mj-lt"/>
                <a:cs typeface="Tahoma"/>
              </a:rPr>
              <a:t>the</a:t>
            </a:r>
            <a:r>
              <a:rPr sz="2200" spc="-10" dirty="0">
                <a:latin typeface="+mj-lt"/>
                <a:cs typeface="Tahoma"/>
              </a:rPr>
              <a:t> </a:t>
            </a:r>
            <a:r>
              <a:rPr sz="2200" spc="-5" dirty="0">
                <a:latin typeface="+mj-lt"/>
                <a:cs typeface="Tahoma"/>
              </a:rPr>
              <a:t>kernel</a:t>
            </a:r>
            <a:endParaRPr sz="2200" dirty="0">
              <a:latin typeface="+mj-lt"/>
              <a:cs typeface="Tahoma"/>
            </a:endParaRPr>
          </a:p>
        </p:txBody>
      </p:sp>
      <p:sp>
        <p:nvSpPr>
          <p:cNvPr id="7" name="object 7"/>
          <p:cNvSpPr txBox="1"/>
          <p:nvPr/>
        </p:nvSpPr>
        <p:spPr>
          <a:xfrm>
            <a:off x="661780" y="2566288"/>
            <a:ext cx="5839460" cy="1144270"/>
          </a:xfrm>
          <a:prstGeom prst="rect">
            <a:avLst/>
          </a:prstGeom>
        </p:spPr>
        <p:txBody>
          <a:bodyPr vert="horz" wrap="square" lIns="0" tIns="71755" rIns="0" bIns="0" rtlCol="0">
            <a:spAutoFit/>
          </a:bodyPr>
          <a:lstStyle/>
          <a:p>
            <a:pPr marL="379095" indent="-366395">
              <a:spcBef>
                <a:spcPts val="565"/>
              </a:spcBef>
              <a:buClr>
                <a:srgbClr val="3478AF"/>
              </a:buClr>
              <a:buChar char="•"/>
              <a:tabLst>
                <a:tab pos="379095" algn="l"/>
                <a:tab pos="379730" algn="l"/>
              </a:tabLst>
            </a:pPr>
            <a:r>
              <a:rPr sz="2400" spc="-5" dirty="0">
                <a:latin typeface="+mj-lt"/>
                <a:cs typeface="Tahoma"/>
              </a:rPr>
              <a:t>Multi-threading implemented </a:t>
            </a:r>
            <a:r>
              <a:rPr sz="2400" dirty="0">
                <a:latin typeface="+mj-lt"/>
                <a:cs typeface="Tahoma"/>
              </a:rPr>
              <a:t>as a</a:t>
            </a:r>
            <a:r>
              <a:rPr sz="2400" spc="-35" dirty="0">
                <a:latin typeface="+mj-lt"/>
                <a:cs typeface="Tahoma"/>
              </a:rPr>
              <a:t> </a:t>
            </a:r>
            <a:r>
              <a:rPr sz="2400" spc="-10" dirty="0">
                <a:latin typeface="+mj-lt"/>
                <a:cs typeface="Tahoma"/>
              </a:rPr>
              <a:t>library</a:t>
            </a:r>
            <a:endParaRPr sz="2400" dirty="0">
              <a:latin typeface="+mj-lt"/>
              <a:cs typeface="Tahoma"/>
            </a:endParaRPr>
          </a:p>
          <a:p>
            <a:pPr marL="379095" marR="815340" indent="-366395">
              <a:lnSpc>
                <a:spcPts val="2390"/>
              </a:lnSpc>
              <a:spcBef>
                <a:spcPts val="715"/>
              </a:spcBef>
              <a:buClr>
                <a:srgbClr val="3478AF"/>
              </a:buClr>
              <a:buChar char="•"/>
              <a:tabLst>
                <a:tab pos="379095" algn="l"/>
                <a:tab pos="379730" algn="l"/>
              </a:tabLst>
            </a:pPr>
            <a:r>
              <a:rPr sz="2200" spc="-5" dirty="0">
                <a:latin typeface="+mj-lt"/>
                <a:cs typeface="Tahoma"/>
              </a:rPr>
              <a:t>Threads only used </a:t>
            </a:r>
            <a:r>
              <a:rPr sz="2200" dirty="0">
                <a:latin typeface="+mj-lt"/>
                <a:cs typeface="Tahoma"/>
              </a:rPr>
              <a:t>if </a:t>
            </a:r>
            <a:r>
              <a:rPr sz="2200" spc="-5" dirty="0">
                <a:latin typeface="+mj-lt"/>
                <a:cs typeface="Tahoma"/>
              </a:rPr>
              <a:t>explicitly needed  </a:t>
            </a:r>
            <a:r>
              <a:rPr sz="2200" spc="-30" dirty="0">
                <a:latin typeface="+mj-lt"/>
                <a:cs typeface="Tahoma"/>
              </a:rPr>
              <a:t>(e.g., </a:t>
            </a:r>
            <a:r>
              <a:rPr sz="2200" spc="-5" dirty="0">
                <a:latin typeface="+mj-lt"/>
                <a:cs typeface="Tahoma"/>
              </a:rPr>
              <a:t>long</a:t>
            </a:r>
            <a:r>
              <a:rPr sz="2200" spc="10" dirty="0">
                <a:latin typeface="+mj-lt"/>
                <a:cs typeface="Tahoma"/>
              </a:rPr>
              <a:t> </a:t>
            </a:r>
            <a:r>
              <a:rPr sz="2200" spc="-5" dirty="0">
                <a:latin typeface="+mj-lt"/>
                <a:cs typeface="Tahoma"/>
              </a:rPr>
              <a:t>computations)</a:t>
            </a:r>
            <a:endParaRPr sz="2200" dirty="0">
              <a:latin typeface="+mj-lt"/>
              <a:cs typeface="Tahoma"/>
            </a:endParaRPr>
          </a:p>
        </p:txBody>
      </p:sp>
      <p:sp>
        <p:nvSpPr>
          <p:cNvPr id="9" name="object 9"/>
          <p:cNvSpPr txBox="1"/>
          <p:nvPr/>
        </p:nvSpPr>
        <p:spPr>
          <a:xfrm>
            <a:off x="819581" y="3936150"/>
            <a:ext cx="2865755" cy="356508"/>
          </a:xfrm>
          <a:prstGeom prst="rect">
            <a:avLst/>
          </a:prstGeom>
        </p:spPr>
        <p:txBody>
          <a:bodyPr vert="horz" wrap="square" lIns="0" tIns="48260" rIns="0" bIns="0" rtlCol="0">
            <a:spAutoFit/>
          </a:bodyPr>
          <a:lstStyle/>
          <a:p>
            <a:pPr marL="379095" marR="5080" indent="-366395">
              <a:lnSpc>
                <a:spcPts val="2400"/>
              </a:lnSpc>
              <a:spcBef>
                <a:spcPts val="380"/>
              </a:spcBef>
              <a:buClr>
                <a:srgbClr val="3478AF"/>
              </a:buClr>
              <a:buChar char="•"/>
              <a:tabLst>
                <a:tab pos="379095" algn="l"/>
                <a:tab pos="379730" algn="l"/>
              </a:tabLst>
            </a:pPr>
            <a:r>
              <a:rPr sz="2200" spc="-5" dirty="0">
                <a:latin typeface="+mj-lt"/>
                <a:cs typeface="Tahoma"/>
              </a:rPr>
              <a:t>Preemption</a:t>
            </a:r>
            <a:r>
              <a:rPr sz="2200" spc="-65" dirty="0">
                <a:latin typeface="+mj-lt"/>
                <a:cs typeface="Tahoma"/>
              </a:rPr>
              <a:t> </a:t>
            </a:r>
            <a:r>
              <a:rPr sz="2200" spc="-5" dirty="0">
                <a:latin typeface="+mj-lt"/>
                <a:cs typeface="Tahoma"/>
              </a:rPr>
              <a:t>possible</a:t>
            </a:r>
          </a:p>
        </p:txBody>
      </p:sp>
      <p:sp>
        <p:nvSpPr>
          <p:cNvPr id="10" name="object 10"/>
          <p:cNvSpPr txBox="1"/>
          <p:nvPr/>
        </p:nvSpPr>
        <p:spPr>
          <a:xfrm>
            <a:off x="8105421" y="1560614"/>
            <a:ext cx="1108075" cy="327012"/>
          </a:xfrm>
          <a:prstGeom prst="rect">
            <a:avLst/>
          </a:prstGeom>
          <a:ln w="25400">
            <a:solidFill>
              <a:srgbClr val="85888D"/>
            </a:solidFill>
          </a:ln>
        </p:spPr>
        <p:txBody>
          <a:bodyPr vert="horz" wrap="square" lIns="0" tIns="64769" rIns="0" bIns="0" rtlCol="0">
            <a:spAutoFit/>
          </a:bodyPr>
          <a:lstStyle/>
          <a:p>
            <a:pPr marL="60325">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1</a:t>
            </a:r>
            <a:endParaRPr sz="1700">
              <a:latin typeface="Verdana"/>
              <a:cs typeface="Verdana"/>
            </a:endParaRPr>
          </a:p>
        </p:txBody>
      </p:sp>
      <p:sp>
        <p:nvSpPr>
          <p:cNvPr id="11" name="object 11"/>
          <p:cNvSpPr txBox="1"/>
          <p:nvPr/>
        </p:nvSpPr>
        <p:spPr>
          <a:xfrm>
            <a:off x="9298797" y="1560614"/>
            <a:ext cx="1108075" cy="327012"/>
          </a:xfrm>
          <a:prstGeom prst="rect">
            <a:avLst/>
          </a:prstGeom>
          <a:ln w="25400">
            <a:solidFill>
              <a:srgbClr val="85888D"/>
            </a:solidFill>
          </a:ln>
        </p:spPr>
        <p:txBody>
          <a:bodyPr vert="horz" wrap="square" lIns="0" tIns="64769" rIns="0" bIns="0" rtlCol="0">
            <a:spAutoFit/>
          </a:bodyPr>
          <a:lstStyle/>
          <a:p>
            <a:pPr marL="60960">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2</a:t>
            </a:r>
            <a:endParaRPr sz="1700">
              <a:latin typeface="Verdana"/>
              <a:cs typeface="Verdana"/>
            </a:endParaRPr>
          </a:p>
        </p:txBody>
      </p:sp>
      <p:sp>
        <p:nvSpPr>
          <p:cNvPr id="12" name="object 12"/>
          <p:cNvSpPr/>
          <p:nvPr/>
        </p:nvSpPr>
        <p:spPr>
          <a:xfrm>
            <a:off x="8662937"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3" name="object 13"/>
          <p:cNvSpPr/>
          <p:nvPr/>
        </p:nvSpPr>
        <p:spPr>
          <a:xfrm>
            <a:off x="9852524"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4" name="object 14"/>
          <p:cNvSpPr/>
          <p:nvPr/>
        </p:nvSpPr>
        <p:spPr>
          <a:xfrm>
            <a:off x="7689231" y="1968858"/>
            <a:ext cx="1424520" cy="3383245"/>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9397921" y="4164539"/>
            <a:ext cx="909319" cy="0"/>
          </a:xfrm>
          <a:custGeom>
            <a:avLst/>
            <a:gdLst/>
            <a:ahLst/>
            <a:cxnLst/>
            <a:rect l="l" t="t" r="r" b="b"/>
            <a:pathLst>
              <a:path w="909320">
                <a:moveTo>
                  <a:pt x="0" y="0"/>
                </a:moveTo>
                <a:lnTo>
                  <a:pt x="909206" y="0"/>
                </a:lnTo>
              </a:path>
            </a:pathLst>
          </a:custGeom>
          <a:ln w="38100">
            <a:solidFill>
              <a:srgbClr val="000000"/>
            </a:solidFill>
          </a:ln>
        </p:spPr>
        <p:txBody>
          <a:bodyPr wrap="square" lIns="0" tIns="0" rIns="0" bIns="0" rtlCol="0"/>
          <a:lstStyle/>
          <a:p>
            <a:endParaRPr/>
          </a:p>
        </p:txBody>
      </p:sp>
      <p:sp>
        <p:nvSpPr>
          <p:cNvPr id="16" name="object 16"/>
          <p:cNvSpPr/>
          <p:nvPr/>
        </p:nvSpPr>
        <p:spPr>
          <a:xfrm>
            <a:off x="9657356" y="1990965"/>
            <a:ext cx="577215" cy="2184400"/>
          </a:xfrm>
          <a:custGeom>
            <a:avLst/>
            <a:gdLst/>
            <a:ahLst/>
            <a:cxnLst/>
            <a:rect l="l" t="t" r="r" b="b"/>
            <a:pathLst>
              <a:path w="577215" h="2184400">
                <a:moveTo>
                  <a:pt x="194945" y="2159000"/>
                </a:moveTo>
                <a:lnTo>
                  <a:pt x="193122" y="2159000"/>
                </a:lnTo>
                <a:lnTo>
                  <a:pt x="187599" y="2171700"/>
                </a:lnTo>
                <a:lnTo>
                  <a:pt x="185151" y="2184400"/>
                </a:lnTo>
                <a:lnTo>
                  <a:pt x="191648" y="2171700"/>
                </a:lnTo>
                <a:lnTo>
                  <a:pt x="196173" y="2171700"/>
                </a:lnTo>
                <a:lnTo>
                  <a:pt x="194945" y="2159000"/>
                </a:lnTo>
                <a:close/>
              </a:path>
              <a:path w="577215" h="2184400">
                <a:moveTo>
                  <a:pt x="218945" y="2171700"/>
                </a:moveTo>
                <a:lnTo>
                  <a:pt x="199657" y="2171700"/>
                </a:lnTo>
                <a:lnTo>
                  <a:pt x="201747" y="2184400"/>
                </a:lnTo>
                <a:lnTo>
                  <a:pt x="213413" y="2184400"/>
                </a:lnTo>
                <a:lnTo>
                  <a:pt x="218945" y="2171700"/>
                </a:lnTo>
                <a:close/>
              </a:path>
              <a:path w="577215" h="2184400">
                <a:moveTo>
                  <a:pt x="225435" y="2171700"/>
                </a:moveTo>
                <a:lnTo>
                  <a:pt x="222090" y="2171700"/>
                </a:lnTo>
                <a:lnTo>
                  <a:pt x="221803" y="2184400"/>
                </a:lnTo>
                <a:lnTo>
                  <a:pt x="225435" y="2171700"/>
                </a:lnTo>
                <a:close/>
              </a:path>
              <a:path w="577215" h="2184400">
                <a:moveTo>
                  <a:pt x="183145" y="2159000"/>
                </a:moveTo>
                <a:lnTo>
                  <a:pt x="174821" y="2159000"/>
                </a:lnTo>
                <a:lnTo>
                  <a:pt x="174930" y="2171700"/>
                </a:lnTo>
                <a:lnTo>
                  <a:pt x="178582" y="2171700"/>
                </a:lnTo>
                <a:lnTo>
                  <a:pt x="183145" y="2159000"/>
                </a:lnTo>
                <a:close/>
              </a:path>
              <a:path w="577215" h="2184400">
                <a:moveTo>
                  <a:pt x="229671" y="2159000"/>
                </a:moveTo>
                <a:lnTo>
                  <a:pt x="198192" y="2159000"/>
                </a:lnTo>
                <a:lnTo>
                  <a:pt x="196173" y="2171700"/>
                </a:lnTo>
                <a:lnTo>
                  <a:pt x="229289" y="2171700"/>
                </a:lnTo>
                <a:lnTo>
                  <a:pt x="229671" y="2159000"/>
                </a:lnTo>
                <a:close/>
              </a:path>
              <a:path w="577215" h="2184400">
                <a:moveTo>
                  <a:pt x="174729" y="2146300"/>
                </a:moveTo>
                <a:lnTo>
                  <a:pt x="170854" y="2146300"/>
                </a:lnTo>
                <a:lnTo>
                  <a:pt x="169545" y="2159000"/>
                </a:lnTo>
                <a:lnTo>
                  <a:pt x="174729" y="2146300"/>
                </a:lnTo>
                <a:close/>
              </a:path>
              <a:path w="577215" h="2184400">
                <a:moveTo>
                  <a:pt x="233511" y="2146300"/>
                </a:moveTo>
                <a:lnTo>
                  <a:pt x="182312" y="2146300"/>
                </a:lnTo>
                <a:lnTo>
                  <a:pt x="178934" y="2159000"/>
                </a:lnTo>
                <a:lnTo>
                  <a:pt x="236366" y="2159000"/>
                </a:lnTo>
                <a:lnTo>
                  <a:pt x="233511" y="2146300"/>
                </a:lnTo>
                <a:close/>
              </a:path>
              <a:path w="577215" h="2184400">
                <a:moveTo>
                  <a:pt x="246220" y="2146300"/>
                </a:moveTo>
                <a:lnTo>
                  <a:pt x="236468" y="2146300"/>
                </a:lnTo>
                <a:lnTo>
                  <a:pt x="244842" y="2159000"/>
                </a:lnTo>
                <a:lnTo>
                  <a:pt x="246220" y="2146300"/>
                </a:lnTo>
                <a:close/>
              </a:path>
              <a:path w="577215" h="2184400">
                <a:moveTo>
                  <a:pt x="182973" y="2120900"/>
                </a:moveTo>
                <a:lnTo>
                  <a:pt x="177045" y="2133600"/>
                </a:lnTo>
                <a:lnTo>
                  <a:pt x="173924" y="2146300"/>
                </a:lnTo>
                <a:lnTo>
                  <a:pt x="183780" y="2146300"/>
                </a:lnTo>
                <a:lnTo>
                  <a:pt x="185367" y="2133600"/>
                </a:lnTo>
                <a:lnTo>
                  <a:pt x="187341" y="2133600"/>
                </a:lnTo>
                <a:lnTo>
                  <a:pt x="187519" y="2131882"/>
                </a:lnTo>
                <a:lnTo>
                  <a:pt x="182973" y="2120900"/>
                </a:lnTo>
                <a:close/>
              </a:path>
              <a:path w="577215" h="2184400">
                <a:moveTo>
                  <a:pt x="248636" y="2133600"/>
                </a:moveTo>
                <a:lnTo>
                  <a:pt x="192832" y="2133600"/>
                </a:lnTo>
                <a:lnTo>
                  <a:pt x="190042" y="2146300"/>
                </a:lnTo>
                <a:lnTo>
                  <a:pt x="245482" y="2146300"/>
                </a:lnTo>
                <a:lnTo>
                  <a:pt x="248636" y="2133600"/>
                </a:lnTo>
                <a:close/>
              </a:path>
              <a:path w="577215" h="2184400">
                <a:moveTo>
                  <a:pt x="187782" y="2132520"/>
                </a:moveTo>
                <a:lnTo>
                  <a:pt x="187341" y="2133600"/>
                </a:lnTo>
                <a:lnTo>
                  <a:pt x="188229" y="2133600"/>
                </a:lnTo>
                <a:lnTo>
                  <a:pt x="187782" y="2132520"/>
                </a:lnTo>
                <a:close/>
              </a:path>
              <a:path w="577215" h="2184400">
                <a:moveTo>
                  <a:pt x="199466" y="2120900"/>
                </a:moveTo>
                <a:lnTo>
                  <a:pt x="192527" y="2120900"/>
                </a:lnTo>
                <a:lnTo>
                  <a:pt x="192227" y="2121634"/>
                </a:lnTo>
                <a:lnTo>
                  <a:pt x="194807" y="2133600"/>
                </a:lnTo>
                <a:lnTo>
                  <a:pt x="196823" y="2133600"/>
                </a:lnTo>
                <a:lnTo>
                  <a:pt x="199720" y="2128761"/>
                </a:lnTo>
                <a:lnTo>
                  <a:pt x="199466" y="2120900"/>
                </a:lnTo>
                <a:close/>
              </a:path>
              <a:path w="577215" h="2184400">
                <a:moveTo>
                  <a:pt x="252494" y="2120900"/>
                </a:moveTo>
                <a:lnTo>
                  <a:pt x="204427" y="2120900"/>
                </a:lnTo>
                <a:lnTo>
                  <a:pt x="199720" y="2128761"/>
                </a:lnTo>
                <a:lnTo>
                  <a:pt x="199876" y="2133600"/>
                </a:lnTo>
                <a:lnTo>
                  <a:pt x="252151" y="2133600"/>
                </a:lnTo>
                <a:lnTo>
                  <a:pt x="252494" y="2120900"/>
                </a:lnTo>
                <a:close/>
              </a:path>
              <a:path w="577215" h="2184400">
                <a:moveTo>
                  <a:pt x="192068" y="2120900"/>
                </a:moveTo>
                <a:lnTo>
                  <a:pt x="188651" y="2120900"/>
                </a:lnTo>
                <a:lnTo>
                  <a:pt x="187519" y="2131882"/>
                </a:lnTo>
                <a:lnTo>
                  <a:pt x="187782" y="2132520"/>
                </a:lnTo>
                <a:lnTo>
                  <a:pt x="192227" y="2121634"/>
                </a:lnTo>
                <a:lnTo>
                  <a:pt x="192068" y="2120900"/>
                </a:lnTo>
                <a:close/>
              </a:path>
              <a:path w="577215" h="2184400">
                <a:moveTo>
                  <a:pt x="192527" y="2120900"/>
                </a:moveTo>
                <a:lnTo>
                  <a:pt x="192068" y="2120900"/>
                </a:lnTo>
                <a:lnTo>
                  <a:pt x="192227" y="2121634"/>
                </a:lnTo>
                <a:lnTo>
                  <a:pt x="192527" y="2120900"/>
                </a:lnTo>
                <a:close/>
              </a:path>
              <a:path w="577215" h="2184400">
                <a:moveTo>
                  <a:pt x="193912" y="2108200"/>
                </a:moveTo>
                <a:lnTo>
                  <a:pt x="189862" y="2108200"/>
                </a:lnTo>
                <a:lnTo>
                  <a:pt x="191719" y="2120900"/>
                </a:lnTo>
                <a:lnTo>
                  <a:pt x="193912" y="2108200"/>
                </a:lnTo>
                <a:close/>
              </a:path>
              <a:path w="577215" h="2184400">
                <a:moveTo>
                  <a:pt x="257724" y="2095500"/>
                </a:moveTo>
                <a:lnTo>
                  <a:pt x="204212" y="2095500"/>
                </a:lnTo>
                <a:lnTo>
                  <a:pt x="199682" y="2108200"/>
                </a:lnTo>
                <a:lnTo>
                  <a:pt x="206796" y="2120900"/>
                </a:lnTo>
                <a:lnTo>
                  <a:pt x="263575" y="2120900"/>
                </a:lnTo>
                <a:lnTo>
                  <a:pt x="265518" y="2108200"/>
                </a:lnTo>
                <a:lnTo>
                  <a:pt x="263562" y="2108200"/>
                </a:lnTo>
                <a:lnTo>
                  <a:pt x="257724" y="2095500"/>
                </a:lnTo>
                <a:close/>
              </a:path>
              <a:path w="577215" h="2184400">
                <a:moveTo>
                  <a:pt x="238451" y="2070100"/>
                </a:moveTo>
                <a:lnTo>
                  <a:pt x="224546" y="2070100"/>
                </a:lnTo>
                <a:lnTo>
                  <a:pt x="227454" y="2082800"/>
                </a:lnTo>
                <a:lnTo>
                  <a:pt x="224436" y="2095500"/>
                </a:lnTo>
                <a:lnTo>
                  <a:pt x="263869" y="2095500"/>
                </a:lnTo>
                <a:lnTo>
                  <a:pt x="263562" y="2108200"/>
                </a:lnTo>
                <a:lnTo>
                  <a:pt x="273896" y="2108200"/>
                </a:lnTo>
                <a:lnTo>
                  <a:pt x="275988" y="2095500"/>
                </a:lnTo>
                <a:lnTo>
                  <a:pt x="278671" y="2082800"/>
                </a:lnTo>
                <a:lnTo>
                  <a:pt x="233695" y="2082800"/>
                </a:lnTo>
                <a:lnTo>
                  <a:pt x="238451" y="2070100"/>
                </a:lnTo>
                <a:close/>
              </a:path>
              <a:path w="577215" h="2184400">
                <a:moveTo>
                  <a:pt x="226035" y="2057400"/>
                </a:moveTo>
                <a:lnTo>
                  <a:pt x="223342" y="2057400"/>
                </a:lnTo>
                <a:lnTo>
                  <a:pt x="216205" y="2070100"/>
                </a:lnTo>
                <a:lnTo>
                  <a:pt x="211053" y="2082800"/>
                </a:lnTo>
                <a:lnTo>
                  <a:pt x="209486" y="2095500"/>
                </a:lnTo>
                <a:lnTo>
                  <a:pt x="217532" y="2095500"/>
                </a:lnTo>
                <a:lnTo>
                  <a:pt x="213237" y="2082800"/>
                </a:lnTo>
                <a:lnTo>
                  <a:pt x="219539" y="2082800"/>
                </a:lnTo>
                <a:lnTo>
                  <a:pt x="224546" y="2070100"/>
                </a:lnTo>
                <a:lnTo>
                  <a:pt x="225565" y="2070100"/>
                </a:lnTo>
                <a:lnTo>
                  <a:pt x="226991" y="2058304"/>
                </a:lnTo>
                <a:lnTo>
                  <a:pt x="226035" y="2057400"/>
                </a:lnTo>
                <a:close/>
              </a:path>
              <a:path w="577215" h="2184400">
                <a:moveTo>
                  <a:pt x="211502" y="2070100"/>
                </a:moveTo>
                <a:lnTo>
                  <a:pt x="206317" y="2082800"/>
                </a:lnTo>
                <a:lnTo>
                  <a:pt x="207626" y="2082800"/>
                </a:lnTo>
                <a:lnTo>
                  <a:pt x="211502" y="2070100"/>
                </a:lnTo>
                <a:close/>
              </a:path>
              <a:path w="577215" h="2184400">
                <a:moveTo>
                  <a:pt x="250658" y="2070100"/>
                </a:moveTo>
                <a:lnTo>
                  <a:pt x="241928" y="2070100"/>
                </a:lnTo>
                <a:lnTo>
                  <a:pt x="241289" y="2082800"/>
                </a:lnTo>
                <a:lnTo>
                  <a:pt x="263001" y="2082800"/>
                </a:lnTo>
                <a:lnTo>
                  <a:pt x="250658" y="2070100"/>
                </a:lnTo>
                <a:close/>
              </a:path>
              <a:path w="577215" h="2184400">
                <a:moveTo>
                  <a:pt x="264398" y="2070100"/>
                </a:moveTo>
                <a:lnTo>
                  <a:pt x="250658" y="2070100"/>
                </a:lnTo>
                <a:lnTo>
                  <a:pt x="263001" y="2082800"/>
                </a:lnTo>
                <a:lnTo>
                  <a:pt x="267992" y="2082800"/>
                </a:lnTo>
                <a:lnTo>
                  <a:pt x="264398" y="2070100"/>
                </a:lnTo>
                <a:close/>
              </a:path>
              <a:path w="577215" h="2184400">
                <a:moveTo>
                  <a:pt x="289268" y="2057400"/>
                </a:moveTo>
                <a:lnTo>
                  <a:pt x="245870" y="2057400"/>
                </a:lnTo>
                <a:lnTo>
                  <a:pt x="249312" y="2070100"/>
                </a:lnTo>
                <a:lnTo>
                  <a:pt x="264398" y="2070100"/>
                </a:lnTo>
                <a:lnTo>
                  <a:pt x="267992" y="2082800"/>
                </a:lnTo>
                <a:lnTo>
                  <a:pt x="291252" y="2082800"/>
                </a:lnTo>
                <a:lnTo>
                  <a:pt x="288736" y="2070100"/>
                </a:lnTo>
                <a:lnTo>
                  <a:pt x="289268" y="2057400"/>
                </a:lnTo>
                <a:close/>
              </a:path>
              <a:path w="577215" h="2184400">
                <a:moveTo>
                  <a:pt x="235221" y="2066092"/>
                </a:moveTo>
                <a:lnTo>
                  <a:pt x="232071" y="2070100"/>
                </a:lnTo>
                <a:lnTo>
                  <a:pt x="239456" y="2070100"/>
                </a:lnTo>
                <a:lnTo>
                  <a:pt x="235221" y="2066092"/>
                </a:lnTo>
                <a:close/>
              </a:path>
              <a:path w="577215" h="2184400">
                <a:moveTo>
                  <a:pt x="245870" y="2057400"/>
                </a:moveTo>
                <a:lnTo>
                  <a:pt x="242054" y="2057400"/>
                </a:lnTo>
                <a:lnTo>
                  <a:pt x="235221" y="2066092"/>
                </a:lnTo>
                <a:lnTo>
                  <a:pt x="239456" y="2070100"/>
                </a:lnTo>
                <a:lnTo>
                  <a:pt x="249312" y="2070100"/>
                </a:lnTo>
                <a:lnTo>
                  <a:pt x="245870" y="2057400"/>
                </a:lnTo>
                <a:close/>
              </a:path>
              <a:path w="577215" h="2184400">
                <a:moveTo>
                  <a:pt x="242054" y="2057400"/>
                </a:moveTo>
                <a:lnTo>
                  <a:pt x="227100" y="2057400"/>
                </a:lnTo>
                <a:lnTo>
                  <a:pt x="226991" y="2058304"/>
                </a:lnTo>
                <a:lnTo>
                  <a:pt x="235221" y="2066092"/>
                </a:lnTo>
                <a:lnTo>
                  <a:pt x="242054" y="2057400"/>
                </a:lnTo>
                <a:close/>
              </a:path>
              <a:path w="577215" h="2184400">
                <a:moveTo>
                  <a:pt x="227100" y="2057400"/>
                </a:moveTo>
                <a:lnTo>
                  <a:pt x="226035" y="2057400"/>
                </a:lnTo>
                <a:lnTo>
                  <a:pt x="226991" y="2058304"/>
                </a:lnTo>
                <a:lnTo>
                  <a:pt x="227100" y="2057400"/>
                </a:lnTo>
                <a:close/>
              </a:path>
              <a:path w="577215" h="2184400">
                <a:moveTo>
                  <a:pt x="293850" y="2044700"/>
                </a:moveTo>
                <a:lnTo>
                  <a:pt x="235289" y="2044700"/>
                </a:lnTo>
                <a:lnTo>
                  <a:pt x="236666" y="2057400"/>
                </a:lnTo>
                <a:lnTo>
                  <a:pt x="296609" y="2057400"/>
                </a:lnTo>
                <a:lnTo>
                  <a:pt x="293850" y="2044700"/>
                </a:lnTo>
                <a:close/>
              </a:path>
              <a:path w="577215" h="2184400">
                <a:moveTo>
                  <a:pt x="311342" y="2032000"/>
                </a:moveTo>
                <a:lnTo>
                  <a:pt x="308565" y="2032000"/>
                </a:lnTo>
                <a:lnTo>
                  <a:pt x="304080" y="2044700"/>
                </a:lnTo>
                <a:lnTo>
                  <a:pt x="299082" y="2044700"/>
                </a:lnTo>
                <a:lnTo>
                  <a:pt x="296609" y="2057400"/>
                </a:lnTo>
                <a:lnTo>
                  <a:pt x="298278" y="2057400"/>
                </a:lnTo>
                <a:lnTo>
                  <a:pt x="304716" y="2044700"/>
                </a:lnTo>
                <a:lnTo>
                  <a:pt x="311342" y="2032000"/>
                </a:lnTo>
                <a:close/>
              </a:path>
              <a:path w="577215" h="2184400">
                <a:moveTo>
                  <a:pt x="260785" y="2006600"/>
                </a:moveTo>
                <a:lnTo>
                  <a:pt x="259333" y="2006600"/>
                </a:lnTo>
                <a:lnTo>
                  <a:pt x="247323" y="2032000"/>
                </a:lnTo>
                <a:lnTo>
                  <a:pt x="243507" y="2044700"/>
                </a:lnTo>
                <a:lnTo>
                  <a:pt x="304080" y="2044700"/>
                </a:lnTo>
                <a:lnTo>
                  <a:pt x="302297" y="2032000"/>
                </a:lnTo>
                <a:lnTo>
                  <a:pt x="251331" y="2032000"/>
                </a:lnTo>
                <a:lnTo>
                  <a:pt x="253943" y="2019300"/>
                </a:lnTo>
                <a:lnTo>
                  <a:pt x="262585" y="2019300"/>
                </a:lnTo>
                <a:lnTo>
                  <a:pt x="260785" y="2006600"/>
                </a:lnTo>
                <a:close/>
              </a:path>
              <a:path w="577215" h="2184400">
                <a:moveTo>
                  <a:pt x="311570" y="2019300"/>
                </a:moveTo>
                <a:lnTo>
                  <a:pt x="253943" y="2019300"/>
                </a:lnTo>
                <a:lnTo>
                  <a:pt x="262376" y="2032000"/>
                </a:lnTo>
                <a:lnTo>
                  <a:pt x="307623" y="2032000"/>
                </a:lnTo>
                <a:lnTo>
                  <a:pt x="311570" y="2019300"/>
                </a:lnTo>
                <a:close/>
              </a:path>
              <a:path w="577215" h="2184400">
                <a:moveTo>
                  <a:pt x="308675" y="1993900"/>
                </a:moveTo>
                <a:lnTo>
                  <a:pt x="263132" y="1993900"/>
                </a:lnTo>
                <a:lnTo>
                  <a:pt x="268741" y="2006600"/>
                </a:lnTo>
                <a:lnTo>
                  <a:pt x="269178" y="2019300"/>
                </a:lnTo>
                <a:lnTo>
                  <a:pt x="298894" y="2019300"/>
                </a:lnTo>
                <a:lnTo>
                  <a:pt x="308675" y="1993900"/>
                </a:lnTo>
                <a:close/>
              </a:path>
              <a:path w="577215" h="2184400">
                <a:moveTo>
                  <a:pt x="299851" y="1930400"/>
                </a:moveTo>
                <a:lnTo>
                  <a:pt x="258730" y="1930400"/>
                </a:lnTo>
                <a:lnTo>
                  <a:pt x="265812" y="1943100"/>
                </a:lnTo>
                <a:lnTo>
                  <a:pt x="274074" y="1955800"/>
                </a:lnTo>
                <a:lnTo>
                  <a:pt x="326443" y="1955800"/>
                </a:lnTo>
                <a:lnTo>
                  <a:pt x="326879" y="1968500"/>
                </a:lnTo>
                <a:lnTo>
                  <a:pt x="323358" y="1981200"/>
                </a:lnTo>
                <a:lnTo>
                  <a:pt x="326793" y="1981200"/>
                </a:lnTo>
                <a:lnTo>
                  <a:pt x="324481" y="1993900"/>
                </a:lnTo>
                <a:lnTo>
                  <a:pt x="316678" y="2006600"/>
                </a:lnTo>
                <a:lnTo>
                  <a:pt x="304855" y="2019300"/>
                </a:lnTo>
                <a:lnTo>
                  <a:pt x="318753" y="2019300"/>
                </a:lnTo>
                <a:lnTo>
                  <a:pt x="325934" y="2006600"/>
                </a:lnTo>
                <a:lnTo>
                  <a:pt x="328428" y="1993900"/>
                </a:lnTo>
                <a:lnTo>
                  <a:pt x="335401" y="1993900"/>
                </a:lnTo>
                <a:lnTo>
                  <a:pt x="341103" y="1981200"/>
                </a:lnTo>
                <a:lnTo>
                  <a:pt x="340148" y="1955800"/>
                </a:lnTo>
                <a:lnTo>
                  <a:pt x="337915" y="1943100"/>
                </a:lnTo>
                <a:lnTo>
                  <a:pt x="299443" y="1943100"/>
                </a:lnTo>
                <a:lnTo>
                  <a:pt x="299851" y="1930400"/>
                </a:lnTo>
                <a:close/>
              </a:path>
              <a:path w="577215" h="2184400">
                <a:moveTo>
                  <a:pt x="298054" y="1968500"/>
                </a:moveTo>
                <a:lnTo>
                  <a:pt x="287362" y="1981200"/>
                </a:lnTo>
                <a:lnTo>
                  <a:pt x="276880" y="1993900"/>
                </a:lnTo>
                <a:lnTo>
                  <a:pt x="308675" y="1993900"/>
                </a:lnTo>
                <a:lnTo>
                  <a:pt x="311929" y="2006600"/>
                </a:lnTo>
                <a:lnTo>
                  <a:pt x="320288" y="1993900"/>
                </a:lnTo>
                <a:lnTo>
                  <a:pt x="326793" y="1981200"/>
                </a:lnTo>
                <a:lnTo>
                  <a:pt x="298938" y="1981200"/>
                </a:lnTo>
                <a:lnTo>
                  <a:pt x="298054" y="1968500"/>
                </a:lnTo>
                <a:close/>
              </a:path>
              <a:path w="577215" h="2184400">
                <a:moveTo>
                  <a:pt x="266682" y="1990081"/>
                </a:moveTo>
                <a:lnTo>
                  <a:pt x="262407" y="1993900"/>
                </a:lnTo>
                <a:lnTo>
                  <a:pt x="266098" y="1993900"/>
                </a:lnTo>
                <a:lnTo>
                  <a:pt x="266682" y="1990081"/>
                </a:lnTo>
                <a:close/>
              </a:path>
              <a:path w="577215" h="2184400">
                <a:moveTo>
                  <a:pt x="276625" y="1981200"/>
                </a:moveTo>
                <a:lnTo>
                  <a:pt x="268709" y="1988270"/>
                </a:lnTo>
                <a:lnTo>
                  <a:pt x="269244" y="1993900"/>
                </a:lnTo>
                <a:lnTo>
                  <a:pt x="276880" y="1993900"/>
                </a:lnTo>
                <a:lnTo>
                  <a:pt x="276625" y="1981200"/>
                </a:lnTo>
                <a:close/>
              </a:path>
              <a:path w="577215" h="2184400">
                <a:moveTo>
                  <a:pt x="268039" y="1981200"/>
                </a:moveTo>
                <a:lnTo>
                  <a:pt x="266682" y="1990081"/>
                </a:lnTo>
                <a:lnTo>
                  <a:pt x="268709" y="1988270"/>
                </a:lnTo>
                <a:lnTo>
                  <a:pt x="268039" y="1981200"/>
                </a:lnTo>
                <a:close/>
              </a:path>
              <a:path w="577215" h="2184400">
                <a:moveTo>
                  <a:pt x="299581" y="1979442"/>
                </a:moveTo>
                <a:lnTo>
                  <a:pt x="298938" y="1981200"/>
                </a:lnTo>
                <a:lnTo>
                  <a:pt x="299750" y="1981200"/>
                </a:lnTo>
                <a:lnTo>
                  <a:pt x="299581" y="1979442"/>
                </a:lnTo>
                <a:close/>
              </a:path>
              <a:path w="577215" h="2184400">
                <a:moveTo>
                  <a:pt x="300418" y="1977159"/>
                </a:moveTo>
                <a:lnTo>
                  <a:pt x="299703" y="1979111"/>
                </a:lnTo>
                <a:lnTo>
                  <a:pt x="299750" y="1981200"/>
                </a:lnTo>
                <a:lnTo>
                  <a:pt x="301460" y="1981200"/>
                </a:lnTo>
                <a:lnTo>
                  <a:pt x="300418" y="1977159"/>
                </a:lnTo>
                <a:close/>
              </a:path>
              <a:path w="577215" h="2184400">
                <a:moveTo>
                  <a:pt x="301328" y="1974676"/>
                </a:moveTo>
                <a:lnTo>
                  <a:pt x="300418" y="1977159"/>
                </a:lnTo>
                <a:lnTo>
                  <a:pt x="301460" y="1981200"/>
                </a:lnTo>
                <a:lnTo>
                  <a:pt x="301328" y="1974676"/>
                </a:lnTo>
                <a:close/>
              </a:path>
              <a:path w="577215" h="2184400">
                <a:moveTo>
                  <a:pt x="323411" y="1955800"/>
                </a:moveTo>
                <a:lnTo>
                  <a:pt x="300946" y="1955800"/>
                </a:lnTo>
                <a:lnTo>
                  <a:pt x="301203" y="1968500"/>
                </a:lnTo>
                <a:lnTo>
                  <a:pt x="303591" y="1968500"/>
                </a:lnTo>
                <a:lnTo>
                  <a:pt x="301328" y="1974676"/>
                </a:lnTo>
                <a:lnTo>
                  <a:pt x="301460" y="1981200"/>
                </a:lnTo>
                <a:lnTo>
                  <a:pt x="318757" y="1981200"/>
                </a:lnTo>
                <a:lnTo>
                  <a:pt x="323411" y="1955800"/>
                </a:lnTo>
                <a:close/>
              </a:path>
              <a:path w="577215" h="2184400">
                <a:moveTo>
                  <a:pt x="298733" y="1970628"/>
                </a:moveTo>
                <a:lnTo>
                  <a:pt x="299581" y="1979442"/>
                </a:lnTo>
                <a:lnTo>
                  <a:pt x="299584" y="1973927"/>
                </a:lnTo>
                <a:lnTo>
                  <a:pt x="298733" y="1970628"/>
                </a:lnTo>
                <a:close/>
              </a:path>
              <a:path w="577215" h="2184400">
                <a:moveTo>
                  <a:pt x="300946" y="1955800"/>
                </a:moveTo>
                <a:lnTo>
                  <a:pt x="299488" y="1955800"/>
                </a:lnTo>
                <a:lnTo>
                  <a:pt x="299191" y="1956723"/>
                </a:lnTo>
                <a:lnTo>
                  <a:pt x="299584" y="1973927"/>
                </a:lnTo>
                <a:lnTo>
                  <a:pt x="300418" y="1977159"/>
                </a:lnTo>
                <a:lnTo>
                  <a:pt x="301328" y="1974676"/>
                </a:lnTo>
                <a:lnTo>
                  <a:pt x="300946" y="1955800"/>
                </a:lnTo>
                <a:close/>
              </a:path>
              <a:path w="577215" h="2184400">
                <a:moveTo>
                  <a:pt x="298529" y="1968500"/>
                </a:moveTo>
                <a:lnTo>
                  <a:pt x="298185" y="1968500"/>
                </a:lnTo>
                <a:lnTo>
                  <a:pt x="298733" y="1970628"/>
                </a:lnTo>
                <a:lnTo>
                  <a:pt x="298529" y="1968500"/>
                </a:lnTo>
                <a:close/>
              </a:path>
              <a:path w="577215" h="2184400">
                <a:moveTo>
                  <a:pt x="275533" y="1955800"/>
                </a:moveTo>
                <a:lnTo>
                  <a:pt x="272171" y="1968500"/>
                </a:lnTo>
                <a:lnTo>
                  <a:pt x="278431" y="1968500"/>
                </a:lnTo>
                <a:lnTo>
                  <a:pt x="275533" y="1955800"/>
                </a:lnTo>
                <a:close/>
              </a:path>
              <a:path w="577215" h="2184400">
                <a:moveTo>
                  <a:pt x="299191" y="1956723"/>
                </a:moveTo>
                <a:lnTo>
                  <a:pt x="295605" y="1967899"/>
                </a:lnTo>
                <a:lnTo>
                  <a:pt x="296073" y="1968500"/>
                </a:lnTo>
                <a:lnTo>
                  <a:pt x="299460" y="1968500"/>
                </a:lnTo>
                <a:lnTo>
                  <a:pt x="299191" y="1956723"/>
                </a:lnTo>
                <a:close/>
              </a:path>
              <a:path w="577215" h="2184400">
                <a:moveTo>
                  <a:pt x="297147" y="1955800"/>
                </a:moveTo>
                <a:lnTo>
                  <a:pt x="286172" y="1955800"/>
                </a:lnTo>
                <a:lnTo>
                  <a:pt x="295511" y="1967779"/>
                </a:lnTo>
                <a:lnTo>
                  <a:pt x="297147" y="1955800"/>
                </a:lnTo>
                <a:close/>
              </a:path>
              <a:path w="577215" h="2184400">
                <a:moveTo>
                  <a:pt x="299488" y="1955800"/>
                </a:moveTo>
                <a:lnTo>
                  <a:pt x="299170" y="1955800"/>
                </a:lnTo>
                <a:lnTo>
                  <a:pt x="299191" y="1956723"/>
                </a:lnTo>
                <a:lnTo>
                  <a:pt x="299488" y="1955800"/>
                </a:lnTo>
                <a:close/>
              </a:path>
              <a:path w="577215" h="2184400">
                <a:moveTo>
                  <a:pt x="308574" y="1905000"/>
                </a:moveTo>
                <a:lnTo>
                  <a:pt x="307758" y="1917700"/>
                </a:lnTo>
                <a:lnTo>
                  <a:pt x="260982" y="1917700"/>
                </a:lnTo>
                <a:lnTo>
                  <a:pt x="272435" y="1930400"/>
                </a:lnTo>
                <a:lnTo>
                  <a:pt x="299851" y="1930400"/>
                </a:lnTo>
                <a:lnTo>
                  <a:pt x="299443" y="1943100"/>
                </a:lnTo>
                <a:lnTo>
                  <a:pt x="329242" y="1943100"/>
                </a:lnTo>
                <a:lnTo>
                  <a:pt x="330198" y="1930400"/>
                </a:lnTo>
                <a:lnTo>
                  <a:pt x="319681" y="1917700"/>
                </a:lnTo>
                <a:lnTo>
                  <a:pt x="308574" y="1905000"/>
                </a:lnTo>
                <a:close/>
              </a:path>
              <a:path w="577215" h="2184400">
                <a:moveTo>
                  <a:pt x="297769" y="1892300"/>
                </a:moveTo>
                <a:lnTo>
                  <a:pt x="263301" y="1892300"/>
                </a:lnTo>
                <a:lnTo>
                  <a:pt x="269943" y="1905000"/>
                </a:lnTo>
                <a:lnTo>
                  <a:pt x="236074" y="1905000"/>
                </a:lnTo>
                <a:lnTo>
                  <a:pt x="237607" y="1917700"/>
                </a:lnTo>
                <a:lnTo>
                  <a:pt x="303684" y="1917700"/>
                </a:lnTo>
                <a:lnTo>
                  <a:pt x="300630" y="1905000"/>
                </a:lnTo>
                <a:lnTo>
                  <a:pt x="297769" y="1892300"/>
                </a:lnTo>
                <a:close/>
              </a:path>
              <a:path w="577215" h="2184400">
                <a:moveTo>
                  <a:pt x="225869" y="1892300"/>
                </a:moveTo>
                <a:lnTo>
                  <a:pt x="228683" y="1905000"/>
                </a:lnTo>
                <a:lnTo>
                  <a:pt x="234173" y="1905000"/>
                </a:lnTo>
                <a:lnTo>
                  <a:pt x="225869" y="1892300"/>
                </a:lnTo>
                <a:close/>
              </a:path>
              <a:path w="577215" h="2184400">
                <a:moveTo>
                  <a:pt x="259502" y="1892300"/>
                </a:moveTo>
                <a:lnTo>
                  <a:pt x="248168" y="1892300"/>
                </a:lnTo>
                <a:lnTo>
                  <a:pt x="243780" y="1905000"/>
                </a:lnTo>
                <a:lnTo>
                  <a:pt x="262099" y="1905000"/>
                </a:lnTo>
                <a:lnTo>
                  <a:pt x="259502" y="1892300"/>
                </a:lnTo>
                <a:close/>
              </a:path>
              <a:path w="577215" h="2184400">
                <a:moveTo>
                  <a:pt x="238842" y="1879600"/>
                </a:moveTo>
                <a:lnTo>
                  <a:pt x="229573" y="1879600"/>
                </a:lnTo>
                <a:lnTo>
                  <a:pt x="228388" y="1892300"/>
                </a:lnTo>
                <a:lnTo>
                  <a:pt x="242943" y="1892300"/>
                </a:lnTo>
                <a:lnTo>
                  <a:pt x="238842" y="1879600"/>
                </a:lnTo>
                <a:close/>
              </a:path>
              <a:path w="577215" h="2184400">
                <a:moveTo>
                  <a:pt x="239305" y="1879600"/>
                </a:moveTo>
                <a:lnTo>
                  <a:pt x="238842" y="1879600"/>
                </a:lnTo>
                <a:lnTo>
                  <a:pt x="242943" y="1892300"/>
                </a:lnTo>
                <a:lnTo>
                  <a:pt x="239305" y="1879600"/>
                </a:lnTo>
                <a:close/>
              </a:path>
              <a:path w="577215" h="2184400">
                <a:moveTo>
                  <a:pt x="270943" y="1854200"/>
                </a:moveTo>
                <a:lnTo>
                  <a:pt x="267504" y="1857905"/>
                </a:lnTo>
                <a:lnTo>
                  <a:pt x="262320" y="1866900"/>
                </a:lnTo>
                <a:lnTo>
                  <a:pt x="277161" y="1866900"/>
                </a:lnTo>
                <a:lnTo>
                  <a:pt x="285093" y="1879600"/>
                </a:lnTo>
                <a:lnTo>
                  <a:pt x="239305" y="1879600"/>
                </a:lnTo>
                <a:lnTo>
                  <a:pt x="242943" y="1892300"/>
                </a:lnTo>
                <a:lnTo>
                  <a:pt x="294274" y="1892300"/>
                </a:lnTo>
                <a:lnTo>
                  <a:pt x="284116" y="1866900"/>
                </a:lnTo>
                <a:lnTo>
                  <a:pt x="270943" y="1854200"/>
                </a:lnTo>
                <a:close/>
              </a:path>
              <a:path w="577215" h="2184400">
                <a:moveTo>
                  <a:pt x="242649" y="1854200"/>
                </a:moveTo>
                <a:lnTo>
                  <a:pt x="215673" y="1854200"/>
                </a:lnTo>
                <a:lnTo>
                  <a:pt x="228839" y="1866900"/>
                </a:lnTo>
                <a:lnTo>
                  <a:pt x="220355" y="1866900"/>
                </a:lnTo>
                <a:lnTo>
                  <a:pt x="222773" y="1879600"/>
                </a:lnTo>
                <a:lnTo>
                  <a:pt x="253166" y="1879600"/>
                </a:lnTo>
                <a:lnTo>
                  <a:pt x="242649" y="1854200"/>
                </a:lnTo>
                <a:close/>
              </a:path>
              <a:path w="577215" h="2184400">
                <a:moveTo>
                  <a:pt x="267504" y="1857905"/>
                </a:moveTo>
                <a:lnTo>
                  <a:pt x="259158" y="1866900"/>
                </a:lnTo>
                <a:lnTo>
                  <a:pt x="253166" y="1879600"/>
                </a:lnTo>
                <a:lnTo>
                  <a:pt x="279776" y="1879600"/>
                </a:lnTo>
                <a:lnTo>
                  <a:pt x="277161" y="1866900"/>
                </a:lnTo>
                <a:lnTo>
                  <a:pt x="262320" y="1866900"/>
                </a:lnTo>
                <a:lnTo>
                  <a:pt x="267504" y="1857905"/>
                </a:lnTo>
                <a:close/>
              </a:path>
              <a:path w="577215" h="2184400">
                <a:moveTo>
                  <a:pt x="248679" y="1854200"/>
                </a:moveTo>
                <a:lnTo>
                  <a:pt x="245734" y="1854200"/>
                </a:lnTo>
                <a:lnTo>
                  <a:pt x="251197" y="1866900"/>
                </a:lnTo>
                <a:lnTo>
                  <a:pt x="251340" y="1866900"/>
                </a:lnTo>
                <a:lnTo>
                  <a:pt x="248679" y="1854200"/>
                </a:lnTo>
                <a:close/>
              </a:path>
              <a:path w="577215" h="2184400">
                <a:moveTo>
                  <a:pt x="270396" y="1841500"/>
                </a:moveTo>
                <a:lnTo>
                  <a:pt x="206482" y="1841500"/>
                </a:lnTo>
                <a:lnTo>
                  <a:pt x="208887" y="1854200"/>
                </a:lnTo>
                <a:lnTo>
                  <a:pt x="255373" y="1854200"/>
                </a:lnTo>
                <a:lnTo>
                  <a:pt x="255282" y="1866900"/>
                </a:lnTo>
                <a:lnTo>
                  <a:pt x="259158" y="1866900"/>
                </a:lnTo>
                <a:lnTo>
                  <a:pt x="267504" y="1857905"/>
                </a:lnTo>
                <a:lnTo>
                  <a:pt x="269640" y="1854200"/>
                </a:lnTo>
                <a:lnTo>
                  <a:pt x="270396" y="1841500"/>
                </a:lnTo>
                <a:close/>
              </a:path>
              <a:path w="577215" h="2184400">
                <a:moveTo>
                  <a:pt x="253983" y="1816100"/>
                </a:moveTo>
                <a:lnTo>
                  <a:pt x="239034" y="1816100"/>
                </a:lnTo>
                <a:lnTo>
                  <a:pt x="243853" y="1828800"/>
                </a:lnTo>
                <a:lnTo>
                  <a:pt x="189735" y="1828800"/>
                </a:lnTo>
                <a:lnTo>
                  <a:pt x="191102" y="1841500"/>
                </a:lnTo>
                <a:lnTo>
                  <a:pt x="198614" y="1854200"/>
                </a:lnTo>
                <a:lnTo>
                  <a:pt x="205874" y="1854200"/>
                </a:lnTo>
                <a:lnTo>
                  <a:pt x="206482" y="1841500"/>
                </a:lnTo>
                <a:lnTo>
                  <a:pt x="256370" y="1841500"/>
                </a:lnTo>
                <a:lnTo>
                  <a:pt x="255100" y="1828800"/>
                </a:lnTo>
                <a:lnTo>
                  <a:pt x="253983" y="1816100"/>
                </a:lnTo>
                <a:close/>
              </a:path>
              <a:path w="577215" h="2184400">
                <a:moveTo>
                  <a:pt x="200628" y="1816100"/>
                </a:moveTo>
                <a:lnTo>
                  <a:pt x="179366" y="1816100"/>
                </a:lnTo>
                <a:lnTo>
                  <a:pt x="187717" y="1828800"/>
                </a:lnTo>
                <a:lnTo>
                  <a:pt x="205001" y="1828800"/>
                </a:lnTo>
                <a:lnTo>
                  <a:pt x="200628" y="1816100"/>
                </a:lnTo>
                <a:close/>
              </a:path>
              <a:path w="577215" h="2184400">
                <a:moveTo>
                  <a:pt x="239034" y="1816100"/>
                </a:moveTo>
                <a:lnTo>
                  <a:pt x="208453" y="1816100"/>
                </a:lnTo>
                <a:lnTo>
                  <a:pt x="205001" y="1828800"/>
                </a:lnTo>
                <a:lnTo>
                  <a:pt x="242632" y="1828800"/>
                </a:lnTo>
                <a:lnTo>
                  <a:pt x="239034" y="1816100"/>
                </a:lnTo>
                <a:close/>
              </a:path>
              <a:path w="577215" h="2184400">
                <a:moveTo>
                  <a:pt x="239034" y="1816100"/>
                </a:moveTo>
                <a:lnTo>
                  <a:pt x="242632" y="1828800"/>
                </a:lnTo>
                <a:lnTo>
                  <a:pt x="243853" y="1828800"/>
                </a:lnTo>
                <a:lnTo>
                  <a:pt x="239034" y="1816100"/>
                </a:lnTo>
                <a:close/>
              </a:path>
              <a:path w="577215" h="2184400">
                <a:moveTo>
                  <a:pt x="235775" y="1790700"/>
                </a:moveTo>
                <a:lnTo>
                  <a:pt x="182592" y="1790700"/>
                </a:lnTo>
                <a:lnTo>
                  <a:pt x="196981" y="1816100"/>
                </a:lnTo>
                <a:lnTo>
                  <a:pt x="240420" y="1816100"/>
                </a:lnTo>
                <a:lnTo>
                  <a:pt x="235775" y="1790700"/>
                </a:lnTo>
                <a:close/>
              </a:path>
              <a:path w="577215" h="2184400">
                <a:moveTo>
                  <a:pt x="159532" y="1778000"/>
                </a:moveTo>
                <a:lnTo>
                  <a:pt x="151971" y="1778000"/>
                </a:lnTo>
                <a:lnTo>
                  <a:pt x="164470" y="1790700"/>
                </a:lnTo>
                <a:lnTo>
                  <a:pt x="166397" y="1790700"/>
                </a:lnTo>
                <a:lnTo>
                  <a:pt x="159532" y="1778000"/>
                </a:lnTo>
                <a:close/>
              </a:path>
              <a:path w="577215" h="2184400">
                <a:moveTo>
                  <a:pt x="217269" y="1765300"/>
                </a:moveTo>
                <a:lnTo>
                  <a:pt x="150488" y="1765300"/>
                </a:lnTo>
                <a:lnTo>
                  <a:pt x="167777" y="1778000"/>
                </a:lnTo>
                <a:lnTo>
                  <a:pt x="166397" y="1790700"/>
                </a:lnTo>
                <a:lnTo>
                  <a:pt x="217890" y="1790700"/>
                </a:lnTo>
                <a:lnTo>
                  <a:pt x="216954" y="1778000"/>
                </a:lnTo>
                <a:lnTo>
                  <a:pt x="217269" y="1765300"/>
                </a:lnTo>
                <a:close/>
              </a:path>
              <a:path w="577215" h="2184400">
                <a:moveTo>
                  <a:pt x="193126" y="1727200"/>
                </a:moveTo>
                <a:lnTo>
                  <a:pt x="130596" y="1727200"/>
                </a:lnTo>
                <a:lnTo>
                  <a:pt x="140433" y="1739900"/>
                </a:lnTo>
                <a:lnTo>
                  <a:pt x="153269" y="1752600"/>
                </a:lnTo>
                <a:lnTo>
                  <a:pt x="147613" y="1765300"/>
                </a:lnTo>
                <a:lnTo>
                  <a:pt x="214403" y="1765300"/>
                </a:lnTo>
                <a:lnTo>
                  <a:pt x="203923" y="1752600"/>
                </a:lnTo>
                <a:lnTo>
                  <a:pt x="207109" y="1752600"/>
                </a:lnTo>
                <a:lnTo>
                  <a:pt x="199043" y="1739900"/>
                </a:lnTo>
                <a:lnTo>
                  <a:pt x="193189" y="1739900"/>
                </a:lnTo>
                <a:lnTo>
                  <a:pt x="193126" y="1727200"/>
                </a:lnTo>
                <a:close/>
              </a:path>
              <a:path w="577215" h="2184400">
                <a:moveTo>
                  <a:pt x="130596" y="1727200"/>
                </a:moveTo>
                <a:lnTo>
                  <a:pt x="111844" y="1727200"/>
                </a:lnTo>
                <a:lnTo>
                  <a:pt x="121739" y="1739900"/>
                </a:lnTo>
                <a:lnTo>
                  <a:pt x="130596" y="1727200"/>
                </a:lnTo>
                <a:close/>
              </a:path>
              <a:path w="577215" h="2184400">
                <a:moveTo>
                  <a:pt x="129418" y="1714500"/>
                </a:moveTo>
                <a:lnTo>
                  <a:pt x="121338" y="1714500"/>
                </a:lnTo>
                <a:lnTo>
                  <a:pt x="118506" y="1727200"/>
                </a:lnTo>
                <a:lnTo>
                  <a:pt x="130480" y="1727200"/>
                </a:lnTo>
                <a:lnTo>
                  <a:pt x="129418" y="1714500"/>
                </a:lnTo>
                <a:close/>
              </a:path>
              <a:path w="577215" h="2184400">
                <a:moveTo>
                  <a:pt x="159001" y="1714500"/>
                </a:moveTo>
                <a:lnTo>
                  <a:pt x="129418" y="1714500"/>
                </a:lnTo>
                <a:lnTo>
                  <a:pt x="133202" y="1727200"/>
                </a:lnTo>
                <a:lnTo>
                  <a:pt x="165312" y="1727200"/>
                </a:lnTo>
                <a:lnTo>
                  <a:pt x="159001" y="1714500"/>
                </a:lnTo>
                <a:close/>
              </a:path>
              <a:path w="577215" h="2184400">
                <a:moveTo>
                  <a:pt x="104448" y="1689100"/>
                </a:moveTo>
                <a:lnTo>
                  <a:pt x="93137" y="1689100"/>
                </a:lnTo>
                <a:lnTo>
                  <a:pt x="97471" y="1697937"/>
                </a:lnTo>
                <a:lnTo>
                  <a:pt x="102734" y="1701800"/>
                </a:lnTo>
                <a:lnTo>
                  <a:pt x="117146" y="1714500"/>
                </a:lnTo>
                <a:lnTo>
                  <a:pt x="130267" y="1714500"/>
                </a:lnTo>
                <a:lnTo>
                  <a:pt x="112833" y="1701800"/>
                </a:lnTo>
                <a:lnTo>
                  <a:pt x="104448" y="1689100"/>
                </a:lnTo>
                <a:close/>
              </a:path>
              <a:path w="577215" h="2184400">
                <a:moveTo>
                  <a:pt x="164732" y="1676400"/>
                </a:moveTo>
                <a:lnTo>
                  <a:pt x="101329" y="1676400"/>
                </a:lnTo>
                <a:lnTo>
                  <a:pt x="125760" y="1701800"/>
                </a:lnTo>
                <a:lnTo>
                  <a:pt x="132947" y="1714500"/>
                </a:lnTo>
                <a:lnTo>
                  <a:pt x="177493" y="1714500"/>
                </a:lnTo>
                <a:lnTo>
                  <a:pt x="174906" y="1701800"/>
                </a:lnTo>
                <a:lnTo>
                  <a:pt x="158405" y="1701800"/>
                </a:lnTo>
                <a:lnTo>
                  <a:pt x="160481" y="1689100"/>
                </a:lnTo>
                <a:lnTo>
                  <a:pt x="164732" y="1676400"/>
                </a:lnTo>
                <a:close/>
              </a:path>
              <a:path w="577215" h="2184400">
                <a:moveTo>
                  <a:pt x="93936" y="1695343"/>
                </a:moveTo>
                <a:lnTo>
                  <a:pt x="94763" y="1701800"/>
                </a:lnTo>
                <a:lnTo>
                  <a:pt x="99365" y="1701800"/>
                </a:lnTo>
                <a:lnTo>
                  <a:pt x="97471" y="1697937"/>
                </a:lnTo>
                <a:lnTo>
                  <a:pt x="93936" y="1695343"/>
                </a:lnTo>
                <a:close/>
              </a:path>
              <a:path w="577215" h="2184400">
                <a:moveTo>
                  <a:pt x="167394" y="1689100"/>
                </a:moveTo>
                <a:lnTo>
                  <a:pt x="168350" y="1701800"/>
                </a:lnTo>
                <a:lnTo>
                  <a:pt x="171333" y="1701800"/>
                </a:lnTo>
                <a:lnTo>
                  <a:pt x="167394" y="1689100"/>
                </a:lnTo>
                <a:close/>
              </a:path>
              <a:path w="577215" h="2184400">
                <a:moveTo>
                  <a:pt x="96063" y="1676400"/>
                </a:moveTo>
                <a:lnTo>
                  <a:pt x="84063" y="1676400"/>
                </a:lnTo>
                <a:lnTo>
                  <a:pt x="85428" y="1689100"/>
                </a:lnTo>
                <a:lnTo>
                  <a:pt x="93936" y="1695343"/>
                </a:lnTo>
                <a:lnTo>
                  <a:pt x="93137" y="1689100"/>
                </a:lnTo>
                <a:lnTo>
                  <a:pt x="104448" y="1689100"/>
                </a:lnTo>
                <a:lnTo>
                  <a:pt x="96063" y="1676400"/>
                </a:lnTo>
                <a:close/>
              </a:path>
              <a:path w="577215" h="2184400">
                <a:moveTo>
                  <a:pt x="119898" y="1663700"/>
                </a:moveTo>
                <a:lnTo>
                  <a:pt x="81985" y="1663700"/>
                </a:lnTo>
                <a:lnTo>
                  <a:pt x="79107" y="1676400"/>
                </a:lnTo>
                <a:lnTo>
                  <a:pt x="145476" y="1676400"/>
                </a:lnTo>
                <a:lnTo>
                  <a:pt x="119898" y="1663700"/>
                </a:lnTo>
                <a:close/>
              </a:path>
              <a:path w="577215" h="2184400">
                <a:moveTo>
                  <a:pt x="110050" y="1612900"/>
                </a:moveTo>
                <a:lnTo>
                  <a:pt x="55878" y="1612900"/>
                </a:lnTo>
                <a:lnTo>
                  <a:pt x="68084" y="1625600"/>
                </a:lnTo>
                <a:lnTo>
                  <a:pt x="75214" y="1638300"/>
                </a:lnTo>
                <a:lnTo>
                  <a:pt x="64162" y="1638300"/>
                </a:lnTo>
                <a:lnTo>
                  <a:pt x="61322" y="1651000"/>
                </a:lnTo>
                <a:lnTo>
                  <a:pt x="87203" y="1663700"/>
                </a:lnTo>
                <a:lnTo>
                  <a:pt x="145931" y="1663700"/>
                </a:lnTo>
                <a:lnTo>
                  <a:pt x="136031" y="1651000"/>
                </a:lnTo>
                <a:lnTo>
                  <a:pt x="120656" y="1638300"/>
                </a:lnTo>
                <a:lnTo>
                  <a:pt x="114036" y="1625600"/>
                </a:lnTo>
                <a:lnTo>
                  <a:pt x="123172" y="1625600"/>
                </a:lnTo>
                <a:lnTo>
                  <a:pt x="110050" y="1612900"/>
                </a:lnTo>
                <a:close/>
              </a:path>
              <a:path w="577215" h="2184400">
                <a:moveTo>
                  <a:pt x="50794" y="1625600"/>
                </a:moveTo>
                <a:lnTo>
                  <a:pt x="55196" y="1638300"/>
                </a:lnTo>
                <a:lnTo>
                  <a:pt x="67325" y="1638300"/>
                </a:lnTo>
                <a:lnTo>
                  <a:pt x="50794" y="1625600"/>
                </a:lnTo>
                <a:close/>
              </a:path>
              <a:path w="577215" h="2184400">
                <a:moveTo>
                  <a:pt x="123172" y="1625600"/>
                </a:moveTo>
                <a:lnTo>
                  <a:pt x="114036" y="1625600"/>
                </a:lnTo>
                <a:lnTo>
                  <a:pt x="128026" y="1638300"/>
                </a:lnTo>
                <a:lnTo>
                  <a:pt x="123172" y="1625600"/>
                </a:lnTo>
                <a:close/>
              </a:path>
              <a:path w="577215" h="2184400">
                <a:moveTo>
                  <a:pt x="49871" y="1612900"/>
                </a:moveTo>
                <a:lnTo>
                  <a:pt x="44851" y="1612900"/>
                </a:lnTo>
                <a:lnTo>
                  <a:pt x="42475" y="1625600"/>
                </a:lnTo>
                <a:lnTo>
                  <a:pt x="56150" y="1625600"/>
                </a:lnTo>
                <a:lnTo>
                  <a:pt x="49871" y="1612900"/>
                </a:lnTo>
                <a:close/>
              </a:path>
              <a:path w="577215" h="2184400">
                <a:moveTo>
                  <a:pt x="39751" y="1600200"/>
                </a:moveTo>
                <a:lnTo>
                  <a:pt x="32945" y="1600200"/>
                </a:lnTo>
                <a:lnTo>
                  <a:pt x="34423" y="1612900"/>
                </a:lnTo>
                <a:lnTo>
                  <a:pt x="41594" y="1612900"/>
                </a:lnTo>
                <a:lnTo>
                  <a:pt x="39751" y="1600200"/>
                </a:lnTo>
                <a:close/>
              </a:path>
              <a:path w="577215" h="2184400">
                <a:moveTo>
                  <a:pt x="106282" y="1600200"/>
                </a:moveTo>
                <a:lnTo>
                  <a:pt x="43287" y="1600200"/>
                </a:lnTo>
                <a:lnTo>
                  <a:pt x="49871" y="1612900"/>
                </a:lnTo>
                <a:lnTo>
                  <a:pt x="114088" y="1612900"/>
                </a:lnTo>
                <a:lnTo>
                  <a:pt x="106282" y="1600200"/>
                </a:lnTo>
                <a:close/>
              </a:path>
              <a:path w="577215" h="2184400">
                <a:moveTo>
                  <a:pt x="51620" y="1594900"/>
                </a:moveTo>
                <a:lnTo>
                  <a:pt x="45172" y="1600200"/>
                </a:lnTo>
                <a:lnTo>
                  <a:pt x="51873" y="1600200"/>
                </a:lnTo>
                <a:lnTo>
                  <a:pt x="51620" y="1594900"/>
                </a:lnTo>
                <a:close/>
              </a:path>
              <a:path w="577215" h="2184400">
                <a:moveTo>
                  <a:pt x="158045" y="1549400"/>
                </a:moveTo>
                <a:lnTo>
                  <a:pt x="101771" y="1549400"/>
                </a:lnTo>
                <a:lnTo>
                  <a:pt x="96221" y="1562100"/>
                </a:lnTo>
                <a:lnTo>
                  <a:pt x="82220" y="1574800"/>
                </a:lnTo>
                <a:lnTo>
                  <a:pt x="71979" y="1574800"/>
                </a:lnTo>
                <a:lnTo>
                  <a:pt x="60623" y="1587500"/>
                </a:lnTo>
                <a:lnTo>
                  <a:pt x="53735" y="1593161"/>
                </a:lnTo>
                <a:lnTo>
                  <a:pt x="56806" y="1600200"/>
                </a:lnTo>
                <a:lnTo>
                  <a:pt x="118058" y="1600200"/>
                </a:lnTo>
                <a:lnTo>
                  <a:pt x="104382" y="1587500"/>
                </a:lnTo>
                <a:lnTo>
                  <a:pt x="132369" y="1587500"/>
                </a:lnTo>
                <a:lnTo>
                  <a:pt x="139556" y="1574800"/>
                </a:lnTo>
                <a:lnTo>
                  <a:pt x="150769" y="1562100"/>
                </a:lnTo>
                <a:lnTo>
                  <a:pt x="155102" y="1562100"/>
                </a:lnTo>
                <a:lnTo>
                  <a:pt x="158045" y="1549400"/>
                </a:lnTo>
                <a:close/>
              </a:path>
              <a:path w="577215" h="2184400">
                <a:moveTo>
                  <a:pt x="51265" y="1587500"/>
                </a:moveTo>
                <a:lnTo>
                  <a:pt x="51620" y="1594900"/>
                </a:lnTo>
                <a:lnTo>
                  <a:pt x="53735" y="1593161"/>
                </a:lnTo>
                <a:lnTo>
                  <a:pt x="51265" y="1587500"/>
                </a:lnTo>
                <a:close/>
              </a:path>
              <a:path w="577215" h="2184400">
                <a:moveTo>
                  <a:pt x="57356" y="1574800"/>
                </a:moveTo>
                <a:lnTo>
                  <a:pt x="51740" y="1574800"/>
                </a:lnTo>
                <a:lnTo>
                  <a:pt x="48753" y="1587500"/>
                </a:lnTo>
                <a:lnTo>
                  <a:pt x="57356" y="1574800"/>
                </a:lnTo>
                <a:close/>
              </a:path>
              <a:path w="577215" h="2184400">
                <a:moveTo>
                  <a:pt x="168699" y="1536700"/>
                </a:moveTo>
                <a:lnTo>
                  <a:pt x="97756" y="1536700"/>
                </a:lnTo>
                <a:lnTo>
                  <a:pt x="91947" y="1549400"/>
                </a:lnTo>
                <a:lnTo>
                  <a:pt x="161881" y="1549400"/>
                </a:lnTo>
                <a:lnTo>
                  <a:pt x="168699" y="1536700"/>
                </a:lnTo>
                <a:close/>
              </a:path>
              <a:path w="577215" h="2184400">
                <a:moveTo>
                  <a:pt x="99102" y="1524000"/>
                </a:moveTo>
                <a:lnTo>
                  <a:pt x="95532" y="1536700"/>
                </a:lnTo>
                <a:lnTo>
                  <a:pt x="101142" y="1536700"/>
                </a:lnTo>
                <a:lnTo>
                  <a:pt x="99102" y="1524000"/>
                </a:lnTo>
                <a:close/>
              </a:path>
              <a:path w="577215" h="2184400">
                <a:moveTo>
                  <a:pt x="114211" y="1524000"/>
                </a:moveTo>
                <a:lnTo>
                  <a:pt x="110906" y="1524000"/>
                </a:lnTo>
                <a:lnTo>
                  <a:pt x="106228" y="1536700"/>
                </a:lnTo>
                <a:lnTo>
                  <a:pt x="114211" y="1524000"/>
                </a:lnTo>
                <a:close/>
              </a:path>
              <a:path w="577215" h="2184400">
                <a:moveTo>
                  <a:pt x="155279" y="1524000"/>
                </a:moveTo>
                <a:lnTo>
                  <a:pt x="120488" y="1524000"/>
                </a:lnTo>
                <a:lnTo>
                  <a:pt x="107675" y="1536700"/>
                </a:lnTo>
                <a:lnTo>
                  <a:pt x="144688" y="1536700"/>
                </a:lnTo>
                <a:lnTo>
                  <a:pt x="155279" y="1524000"/>
                </a:lnTo>
                <a:close/>
              </a:path>
              <a:path w="577215" h="2184400">
                <a:moveTo>
                  <a:pt x="186713" y="1511300"/>
                </a:moveTo>
                <a:lnTo>
                  <a:pt x="115132" y="1511300"/>
                </a:lnTo>
                <a:lnTo>
                  <a:pt x="118930" y="1524000"/>
                </a:lnTo>
                <a:lnTo>
                  <a:pt x="174332" y="1524000"/>
                </a:lnTo>
                <a:lnTo>
                  <a:pt x="166051" y="1536700"/>
                </a:lnTo>
                <a:lnTo>
                  <a:pt x="178052" y="1536700"/>
                </a:lnTo>
                <a:lnTo>
                  <a:pt x="189493" y="1524000"/>
                </a:lnTo>
                <a:lnTo>
                  <a:pt x="186713" y="1511300"/>
                </a:lnTo>
                <a:close/>
              </a:path>
              <a:path w="577215" h="2184400">
                <a:moveTo>
                  <a:pt x="144231" y="1485900"/>
                </a:moveTo>
                <a:lnTo>
                  <a:pt x="133285" y="1498600"/>
                </a:lnTo>
                <a:lnTo>
                  <a:pt x="121751" y="1511300"/>
                </a:lnTo>
                <a:lnTo>
                  <a:pt x="197362" y="1511300"/>
                </a:lnTo>
                <a:lnTo>
                  <a:pt x="211614" y="1498600"/>
                </a:lnTo>
                <a:lnTo>
                  <a:pt x="155616" y="1498600"/>
                </a:lnTo>
                <a:lnTo>
                  <a:pt x="144231" y="1485900"/>
                </a:lnTo>
                <a:close/>
              </a:path>
              <a:path w="577215" h="2184400">
                <a:moveTo>
                  <a:pt x="205015" y="1485900"/>
                </a:moveTo>
                <a:lnTo>
                  <a:pt x="157323" y="1485900"/>
                </a:lnTo>
                <a:lnTo>
                  <a:pt x="155616" y="1498600"/>
                </a:lnTo>
                <a:lnTo>
                  <a:pt x="200078" y="1498600"/>
                </a:lnTo>
                <a:lnTo>
                  <a:pt x="205015" y="1485900"/>
                </a:lnTo>
                <a:close/>
              </a:path>
              <a:path w="577215" h="2184400">
                <a:moveTo>
                  <a:pt x="220341" y="1485900"/>
                </a:moveTo>
                <a:lnTo>
                  <a:pt x="205832" y="1485900"/>
                </a:lnTo>
                <a:lnTo>
                  <a:pt x="202268" y="1498600"/>
                </a:lnTo>
                <a:lnTo>
                  <a:pt x="211205" y="1498600"/>
                </a:lnTo>
                <a:lnTo>
                  <a:pt x="220341" y="1485900"/>
                </a:lnTo>
                <a:close/>
              </a:path>
              <a:path w="577215" h="2184400">
                <a:moveTo>
                  <a:pt x="153416" y="1473200"/>
                </a:moveTo>
                <a:lnTo>
                  <a:pt x="146976" y="1473200"/>
                </a:lnTo>
                <a:lnTo>
                  <a:pt x="143324" y="1485900"/>
                </a:lnTo>
                <a:lnTo>
                  <a:pt x="153416" y="1473200"/>
                </a:lnTo>
                <a:close/>
              </a:path>
              <a:path w="577215" h="2184400">
                <a:moveTo>
                  <a:pt x="164658" y="1476835"/>
                </a:moveTo>
                <a:lnTo>
                  <a:pt x="158235" y="1485900"/>
                </a:lnTo>
                <a:lnTo>
                  <a:pt x="168384" y="1485900"/>
                </a:lnTo>
                <a:lnTo>
                  <a:pt x="164658" y="1476835"/>
                </a:lnTo>
                <a:close/>
              </a:path>
              <a:path w="577215" h="2184400">
                <a:moveTo>
                  <a:pt x="227034" y="1473200"/>
                </a:moveTo>
                <a:lnTo>
                  <a:pt x="170584" y="1473200"/>
                </a:lnTo>
                <a:lnTo>
                  <a:pt x="171590" y="1485900"/>
                </a:lnTo>
                <a:lnTo>
                  <a:pt x="203743" y="1485900"/>
                </a:lnTo>
                <a:lnTo>
                  <a:pt x="226225" y="1474039"/>
                </a:lnTo>
                <a:lnTo>
                  <a:pt x="227034" y="1473200"/>
                </a:lnTo>
                <a:close/>
              </a:path>
              <a:path w="577215" h="2184400">
                <a:moveTo>
                  <a:pt x="226225" y="1474039"/>
                </a:moveTo>
                <a:lnTo>
                  <a:pt x="203743" y="1485900"/>
                </a:lnTo>
                <a:lnTo>
                  <a:pt x="214783" y="1485900"/>
                </a:lnTo>
                <a:lnTo>
                  <a:pt x="226225" y="1474039"/>
                </a:lnTo>
                <a:close/>
              </a:path>
              <a:path w="577215" h="2184400">
                <a:moveTo>
                  <a:pt x="227815" y="1473200"/>
                </a:moveTo>
                <a:lnTo>
                  <a:pt x="226225" y="1474039"/>
                </a:lnTo>
                <a:lnTo>
                  <a:pt x="214783" y="1485900"/>
                </a:lnTo>
                <a:lnTo>
                  <a:pt x="229163" y="1485900"/>
                </a:lnTo>
                <a:lnTo>
                  <a:pt x="227815" y="1473200"/>
                </a:lnTo>
                <a:close/>
              </a:path>
              <a:path w="577215" h="2184400">
                <a:moveTo>
                  <a:pt x="167234" y="1473200"/>
                </a:moveTo>
                <a:lnTo>
                  <a:pt x="163163" y="1473200"/>
                </a:lnTo>
                <a:lnTo>
                  <a:pt x="164658" y="1476835"/>
                </a:lnTo>
                <a:lnTo>
                  <a:pt x="167234" y="1473200"/>
                </a:lnTo>
                <a:close/>
              </a:path>
              <a:path w="577215" h="2184400">
                <a:moveTo>
                  <a:pt x="228676" y="1460500"/>
                </a:moveTo>
                <a:lnTo>
                  <a:pt x="174214" y="1460500"/>
                </a:lnTo>
                <a:lnTo>
                  <a:pt x="167234" y="1473200"/>
                </a:lnTo>
                <a:lnTo>
                  <a:pt x="226182" y="1473200"/>
                </a:lnTo>
                <a:lnTo>
                  <a:pt x="228676" y="1460500"/>
                </a:lnTo>
                <a:close/>
              </a:path>
              <a:path w="577215" h="2184400">
                <a:moveTo>
                  <a:pt x="262883" y="1435100"/>
                </a:moveTo>
                <a:lnTo>
                  <a:pt x="199767" y="1435100"/>
                </a:lnTo>
                <a:lnTo>
                  <a:pt x="184025" y="1447034"/>
                </a:lnTo>
                <a:lnTo>
                  <a:pt x="183921" y="1447800"/>
                </a:lnTo>
                <a:lnTo>
                  <a:pt x="177721" y="1447800"/>
                </a:lnTo>
                <a:lnTo>
                  <a:pt x="174431" y="1460500"/>
                </a:lnTo>
                <a:lnTo>
                  <a:pt x="238564" y="1460500"/>
                </a:lnTo>
                <a:lnTo>
                  <a:pt x="234564" y="1473200"/>
                </a:lnTo>
                <a:lnTo>
                  <a:pt x="235941" y="1473200"/>
                </a:lnTo>
                <a:lnTo>
                  <a:pt x="249094" y="1460500"/>
                </a:lnTo>
                <a:lnTo>
                  <a:pt x="256250" y="1447800"/>
                </a:lnTo>
                <a:lnTo>
                  <a:pt x="262883" y="1435100"/>
                </a:lnTo>
                <a:close/>
              </a:path>
              <a:path w="577215" h="2184400">
                <a:moveTo>
                  <a:pt x="185652" y="1435100"/>
                </a:moveTo>
                <a:lnTo>
                  <a:pt x="175534" y="1447800"/>
                </a:lnTo>
                <a:lnTo>
                  <a:pt x="183016" y="1447800"/>
                </a:lnTo>
                <a:lnTo>
                  <a:pt x="184025" y="1447034"/>
                </a:lnTo>
                <a:lnTo>
                  <a:pt x="185652" y="1435100"/>
                </a:lnTo>
                <a:close/>
              </a:path>
              <a:path w="577215" h="2184400">
                <a:moveTo>
                  <a:pt x="213213" y="1411742"/>
                </a:moveTo>
                <a:lnTo>
                  <a:pt x="197312" y="1422400"/>
                </a:lnTo>
                <a:lnTo>
                  <a:pt x="187254" y="1435100"/>
                </a:lnTo>
                <a:lnTo>
                  <a:pt x="203474" y="1422400"/>
                </a:lnTo>
                <a:lnTo>
                  <a:pt x="216341" y="1422400"/>
                </a:lnTo>
                <a:lnTo>
                  <a:pt x="213213" y="1411742"/>
                </a:lnTo>
                <a:close/>
              </a:path>
              <a:path w="577215" h="2184400">
                <a:moveTo>
                  <a:pt x="263467" y="1422400"/>
                </a:moveTo>
                <a:lnTo>
                  <a:pt x="203474" y="1422400"/>
                </a:lnTo>
                <a:lnTo>
                  <a:pt x="211386" y="1435100"/>
                </a:lnTo>
                <a:lnTo>
                  <a:pt x="257274" y="1435100"/>
                </a:lnTo>
                <a:lnTo>
                  <a:pt x="263467" y="1422400"/>
                </a:lnTo>
                <a:close/>
              </a:path>
              <a:path w="577215" h="2184400">
                <a:moveTo>
                  <a:pt x="268326" y="1422400"/>
                </a:moveTo>
                <a:lnTo>
                  <a:pt x="263467" y="1422400"/>
                </a:lnTo>
                <a:lnTo>
                  <a:pt x="264403" y="1435100"/>
                </a:lnTo>
                <a:lnTo>
                  <a:pt x="272640" y="1435100"/>
                </a:lnTo>
                <a:lnTo>
                  <a:pt x="268326" y="1422400"/>
                </a:lnTo>
                <a:close/>
              </a:path>
              <a:path w="577215" h="2184400">
                <a:moveTo>
                  <a:pt x="280866" y="1409700"/>
                </a:moveTo>
                <a:lnTo>
                  <a:pt x="224225" y="1409700"/>
                </a:lnTo>
                <a:lnTo>
                  <a:pt x="216341" y="1422400"/>
                </a:lnTo>
                <a:lnTo>
                  <a:pt x="268682" y="1422400"/>
                </a:lnTo>
                <a:lnTo>
                  <a:pt x="280866" y="1409700"/>
                </a:lnTo>
                <a:close/>
              </a:path>
              <a:path w="577215" h="2184400">
                <a:moveTo>
                  <a:pt x="307641" y="1384300"/>
                </a:moveTo>
                <a:lnTo>
                  <a:pt x="251287" y="1384300"/>
                </a:lnTo>
                <a:lnTo>
                  <a:pt x="235609" y="1409700"/>
                </a:lnTo>
                <a:lnTo>
                  <a:pt x="280866" y="1409700"/>
                </a:lnTo>
                <a:lnTo>
                  <a:pt x="275602" y="1422400"/>
                </a:lnTo>
                <a:lnTo>
                  <a:pt x="292565" y="1409700"/>
                </a:lnTo>
                <a:lnTo>
                  <a:pt x="309804" y="1397000"/>
                </a:lnTo>
                <a:lnTo>
                  <a:pt x="305368" y="1397000"/>
                </a:lnTo>
                <a:lnTo>
                  <a:pt x="307641" y="1384300"/>
                </a:lnTo>
                <a:close/>
              </a:path>
              <a:path w="577215" h="2184400">
                <a:moveTo>
                  <a:pt x="216261" y="1409700"/>
                </a:moveTo>
                <a:lnTo>
                  <a:pt x="212613" y="1409700"/>
                </a:lnTo>
                <a:lnTo>
                  <a:pt x="213213" y="1411742"/>
                </a:lnTo>
                <a:lnTo>
                  <a:pt x="216261" y="1409700"/>
                </a:lnTo>
                <a:close/>
              </a:path>
              <a:path w="577215" h="2184400">
                <a:moveTo>
                  <a:pt x="226711" y="1397000"/>
                </a:moveTo>
                <a:lnTo>
                  <a:pt x="216261" y="1409700"/>
                </a:lnTo>
                <a:lnTo>
                  <a:pt x="223167" y="1409700"/>
                </a:lnTo>
                <a:lnTo>
                  <a:pt x="226711" y="1397000"/>
                </a:lnTo>
                <a:close/>
              </a:path>
              <a:path w="577215" h="2184400">
                <a:moveTo>
                  <a:pt x="231183" y="1384300"/>
                </a:moveTo>
                <a:lnTo>
                  <a:pt x="228390" y="1384300"/>
                </a:lnTo>
                <a:lnTo>
                  <a:pt x="224767" y="1397000"/>
                </a:lnTo>
                <a:lnTo>
                  <a:pt x="231362" y="1397000"/>
                </a:lnTo>
                <a:lnTo>
                  <a:pt x="231183" y="1384300"/>
                </a:lnTo>
                <a:close/>
              </a:path>
              <a:path w="577215" h="2184400">
                <a:moveTo>
                  <a:pt x="329214" y="1371600"/>
                </a:moveTo>
                <a:lnTo>
                  <a:pt x="260515" y="1371600"/>
                </a:lnTo>
                <a:lnTo>
                  <a:pt x="244198" y="1384300"/>
                </a:lnTo>
                <a:lnTo>
                  <a:pt x="320516" y="1384300"/>
                </a:lnTo>
                <a:lnTo>
                  <a:pt x="329214" y="1371600"/>
                </a:lnTo>
                <a:close/>
              </a:path>
              <a:path w="577215" h="2184400">
                <a:moveTo>
                  <a:pt x="292306" y="1358900"/>
                </a:moveTo>
                <a:lnTo>
                  <a:pt x="278026" y="1358900"/>
                </a:lnTo>
                <a:lnTo>
                  <a:pt x="268721" y="1371600"/>
                </a:lnTo>
                <a:lnTo>
                  <a:pt x="280582" y="1371600"/>
                </a:lnTo>
                <a:lnTo>
                  <a:pt x="292306" y="1358900"/>
                </a:lnTo>
                <a:close/>
              </a:path>
              <a:path w="577215" h="2184400">
                <a:moveTo>
                  <a:pt x="351379" y="1346200"/>
                </a:moveTo>
                <a:lnTo>
                  <a:pt x="343277" y="1346200"/>
                </a:lnTo>
                <a:lnTo>
                  <a:pt x="339431" y="1358900"/>
                </a:lnTo>
                <a:lnTo>
                  <a:pt x="292306" y="1358900"/>
                </a:lnTo>
                <a:lnTo>
                  <a:pt x="295758" y="1371600"/>
                </a:lnTo>
                <a:lnTo>
                  <a:pt x="329418" y="1371600"/>
                </a:lnTo>
                <a:lnTo>
                  <a:pt x="343604" y="1358900"/>
                </a:lnTo>
                <a:lnTo>
                  <a:pt x="351379" y="1346200"/>
                </a:lnTo>
                <a:close/>
              </a:path>
              <a:path w="577215" h="2184400">
                <a:moveTo>
                  <a:pt x="342153" y="1346200"/>
                </a:moveTo>
                <a:lnTo>
                  <a:pt x="266730" y="1346200"/>
                </a:lnTo>
                <a:lnTo>
                  <a:pt x="271241" y="1358900"/>
                </a:lnTo>
                <a:lnTo>
                  <a:pt x="339431" y="1358900"/>
                </a:lnTo>
                <a:lnTo>
                  <a:pt x="342153" y="1346200"/>
                </a:lnTo>
                <a:close/>
              </a:path>
              <a:path w="577215" h="2184400">
                <a:moveTo>
                  <a:pt x="373556" y="1320800"/>
                </a:moveTo>
                <a:lnTo>
                  <a:pt x="291107" y="1320800"/>
                </a:lnTo>
                <a:lnTo>
                  <a:pt x="291765" y="1333500"/>
                </a:lnTo>
                <a:lnTo>
                  <a:pt x="296456" y="1346200"/>
                </a:lnTo>
                <a:lnTo>
                  <a:pt x="352888" y="1346200"/>
                </a:lnTo>
                <a:lnTo>
                  <a:pt x="364092" y="1333500"/>
                </a:lnTo>
                <a:lnTo>
                  <a:pt x="373556" y="1320800"/>
                </a:lnTo>
                <a:close/>
              </a:path>
              <a:path w="577215" h="2184400">
                <a:moveTo>
                  <a:pt x="300718" y="1308100"/>
                </a:moveTo>
                <a:lnTo>
                  <a:pt x="296870" y="1308100"/>
                </a:lnTo>
                <a:lnTo>
                  <a:pt x="296953" y="1320800"/>
                </a:lnTo>
                <a:lnTo>
                  <a:pt x="300718" y="1308100"/>
                </a:lnTo>
                <a:close/>
              </a:path>
              <a:path w="577215" h="2184400">
                <a:moveTo>
                  <a:pt x="389945" y="1308100"/>
                </a:moveTo>
                <a:lnTo>
                  <a:pt x="312592" y="1308100"/>
                </a:lnTo>
                <a:lnTo>
                  <a:pt x="303256" y="1320800"/>
                </a:lnTo>
                <a:lnTo>
                  <a:pt x="368619" y="1320800"/>
                </a:lnTo>
                <a:lnTo>
                  <a:pt x="389945" y="1308100"/>
                </a:lnTo>
                <a:close/>
              </a:path>
              <a:path w="577215" h="2184400">
                <a:moveTo>
                  <a:pt x="369923" y="1295400"/>
                </a:moveTo>
                <a:lnTo>
                  <a:pt x="324469" y="1295400"/>
                </a:lnTo>
                <a:lnTo>
                  <a:pt x="301954" y="1308100"/>
                </a:lnTo>
                <a:lnTo>
                  <a:pt x="366453" y="1308100"/>
                </a:lnTo>
                <a:lnTo>
                  <a:pt x="369923" y="1295400"/>
                </a:lnTo>
                <a:close/>
              </a:path>
              <a:path w="577215" h="2184400">
                <a:moveTo>
                  <a:pt x="410900" y="1282700"/>
                </a:moveTo>
                <a:lnTo>
                  <a:pt x="329761" y="1282700"/>
                </a:lnTo>
                <a:lnTo>
                  <a:pt x="332363" y="1295400"/>
                </a:lnTo>
                <a:lnTo>
                  <a:pt x="407445" y="1295400"/>
                </a:lnTo>
                <a:lnTo>
                  <a:pt x="410900" y="1282700"/>
                </a:lnTo>
                <a:close/>
              </a:path>
              <a:path w="577215" h="2184400">
                <a:moveTo>
                  <a:pt x="423721" y="1257300"/>
                </a:moveTo>
                <a:lnTo>
                  <a:pt x="362064" y="1257300"/>
                </a:lnTo>
                <a:lnTo>
                  <a:pt x="346111" y="1270000"/>
                </a:lnTo>
                <a:lnTo>
                  <a:pt x="341418" y="1282700"/>
                </a:lnTo>
                <a:lnTo>
                  <a:pt x="411004" y="1282700"/>
                </a:lnTo>
                <a:lnTo>
                  <a:pt x="415958" y="1270000"/>
                </a:lnTo>
                <a:lnTo>
                  <a:pt x="416545" y="1270000"/>
                </a:lnTo>
                <a:lnTo>
                  <a:pt x="423721" y="1257300"/>
                </a:lnTo>
                <a:close/>
              </a:path>
              <a:path w="577215" h="2184400">
                <a:moveTo>
                  <a:pt x="424217" y="1269123"/>
                </a:moveTo>
                <a:lnTo>
                  <a:pt x="423600" y="1270000"/>
                </a:lnTo>
                <a:lnTo>
                  <a:pt x="424254" y="1270000"/>
                </a:lnTo>
                <a:lnTo>
                  <a:pt x="424217" y="1269123"/>
                </a:lnTo>
                <a:close/>
              </a:path>
              <a:path w="577215" h="2184400">
                <a:moveTo>
                  <a:pt x="432556" y="1257300"/>
                </a:moveTo>
                <a:lnTo>
                  <a:pt x="423721" y="1257300"/>
                </a:lnTo>
                <a:lnTo>
                  <a:pt x="424217" y="1269123"/>
                </a:lnTo>
                <a:lnTo>
                  <a:pt x="432556" y="1257300"/>
                </a:lnTo>
                <a:close/>
              </a:path>
              <a:path w="577215" h="2184400">
                <a:moveTo>
                  <a:pt x="435256" y="1244600"/>
                </a:moveTo>
                <a:lnTo>
                  <a:pt x="375757" y="1244600"/>
                </a:lnTo>
                <a:lnTo>
                  <a:pt x="377262" y="1257300"/>
                </a:lnTo>
                <a:lnTo>
                  <a:pt x="428168" y="1257300"/>
                </a:lnTo>
                <a:lnTo>
                  <a:pt x="435256" y="1244600"/>
                </a:lnTo>
                <a:close/>
              </a:path>
              <a:path w="577215" h="2184400">
                <a:moveTo>
                  <a:pt x="371334" y="1240663"/>
                </a:moveTo>
                <a:lnTo>
                  <a:pt x="365037" y="1244600"/>
                </a:lnTo>
                <a:lnTo>
                  <a:pt x="370548" y="1244600"/>
                </a:lnTo>
                <a:lnTo>
                  <a:pt x="371334" y="1240663"/>
                </a:lnTo>
                <a:close/>
              </a:path>
              <a:path w="577215" h="2184400">
                <a:moveTo>
                  <a:pt x="434104" y="1231900"/>
                </a:moveTo>
                <a:lnTo>
                  <a:pt x="385351" y="1231900"/>
                </a:lnTo>
                <a:lnTo>
                  <a:pt x="374418" y="1238734"/>
                </a:lnTo>
                <a:lnTo>
                  <a:pt x="375563" y="1244600"/>
                </a:lnTo>
                <a:lnTo>
                  <a:pt x="421191" y="1244600"/>
                </a:lnTo>
                <a:lnTo>
                  <a:pt x="434104" y="1231900"/>
                </a:lnTo>
                <a:close/>
              </a:path>
              <a:path w="577215" h="2184400">
                <a:moveTo>
                  <a:pt x="464369" y="1219200"/>
                </a:moveTo>
                <a:lnTo>
                  <a:pt x="457813" y="1219200"/>
                </a:lnTo>
                <a:lnTo>
                  <a:pt x="446921" y="1231900"/>
                </a:lnTo>
                <a:lnTo>
                  <a:pt x="430088" y="1244600"/>
                </a:lnTo>
                <a:lnTo>
                  <a:pt x="451036" y="1244600"/>
                </a:lnTo>
                <a:lnTo>
                  <a:pt x="461105" y="1231900"/>
                </a:lnTo>
                <a:lnTo>
                  <a:pt x="464369" y="1219200"/>
                </a:lnTo>
                <a:close/>
              </a:path>
              <a:path w="577215" h="2184400">
                <a:moveTo>
                  <a:pt x="373084" y="1231900"/>
                </a:moveTo>
                <a:lnTo>
                  <a:pt x="371334" y="1240663"/>
                </a:lnTo>
                <a:lnTo>
                  <a:pt x="374418" y="1238734"/>
                </a:lnTo>
                <a:lnTo>
                  <a:pt x="373084" y="1231900"/>
                </a:lnTo>
                <a:close/>
              </a:path>
              <a:path w="577215" h="2184400">
                <a:moveTo>
                  <a:pt x="451305" y="1219200"/>
                </a:moveTo>
                <a:lnTo>
                  <a:pt x="401144" y="1219200"/>
                </a:lnTo>
                <a:lnTo>
                  <a:pt x="386479" y="1231900"/>
                </a:lnTo>
                <a:lnTo>
                  <a:pt x="439580" y="1231900"/>
                </a:lnTo>
                <a:lnTo>
                  <a:pt x="451305" y="1219200"/>
                </a:lnTo>
                <a:close/>
              </a:path>
              <a:path w="577215" h="2184400">
                <a:moveTo>
                  <a:pt x="471606" y="1219200"/>
                </a:moveTo>
                <a:lnTo>
                  <a:pt x="468613" y="1219200"/>
                </a:lnTo>
                <a:lnTo>
                  <a:pt x="467036" y="1231900"/>
                </a:lnTo>
                <a:lnTo>
                  <a:pt x="467744" y="1231900"/>
                </a:lnTo>
                <a:lnTo>
                  <a:pt x="471606" y="1219200"/>
                </a:lnTo>
                <a:close/>
              </a:path>
              <a:path w="577215" h="2184400">
                <a:moveTo>
                  <a:pt x="489916" y="1193800"/>
                </a:moveTo>
                <a:lnTo>
                  <a:pt x="429441" y="1193800"/>
                </a:lnTo>
                <a:lnTo>
                  <a:pt x="432686" y="1206500"/>
                </a:lnTo>
                <a:lnTo>
                  <a:pt x="431806" y="1206500"/>
                </a:lnTo>
                <a:lnTo>
                  <a:pt x="418050" y="1219200"/>
                </a:lnTo>
                <a:lnTo>
                  <a:pt x="469895" y="1219200"/>
                </a:lnTo>
                <a:lnTo>
                  <a:pt x="478228" y="1206500"/>
                </a:lnTo>
                <a:lnTo>
                  <a:pt x="489916" y="1193800"/>
                </a:lnTo>
                <a:close/>
              </a:path>
              <a:path w="577215" h="2184400">
                <a:moveTo>
                  <a:pt x="449426" y="1155700"/>
                </a:moveTo>
                <a:lnTo>
                  <a:pt x="439805" y="1168400"/>
                </a:lnTo>
                <a:lnTo>
                  <a:pt x="431320" y="1181100"/>
                </a:lnTo>
                <a:lnTo>
                  <a:pt x="422926" y="1181100"/>
                </a:lnTo>
                <a:lnTo>
                  <a:pt x="430356" y="1193800"/>
                </a:lnTo>
                <a:lnTo>
                  <a:pt x="500540" y="1193800"/>
                </a:lnTo>
                <a:lnTo>
                  <a:pt x="510473" y="1181100"/>
                </a:lnTo>
                <a:lnTo>
                  <a:pt x="513506" y="1168400"/>
                </a:lnTo>
                <a:lnTo>
                  <a:pt x="452403" y="1168400"/>
                </a:lnTo>
                <a:lnTo>
                  <a:pt x="449426" y="1155700"/>
                </a:lnTo>
                <a:close/>
              </a:path>
              <a:path w="577215" h="2184400">
                <a:moveTo>
                  <a:pt x="515675" y="1155700"/>
                </a:moveTo>
                <a:lnTo>
                  <a:pt x="468766" y="1155700"/>
                </a:lnTo>
                <a:lnTo>
                  <a:pt x="452403" y="1168400"/>
                </a:lnTo>
                <a:lnTo>
                  <a:pt x="506343" y="1168400"/>
                </a:lnTo>
                <a:lnTo>
                  <a:pt x="515675" y="1155700"/>
                </a:lnTo>
                <a:close/>
              </a:path>
              <a:path w="577215" h="2184400">
                <a:moveTo>
                  <a:pt x="525452" y="1155700"/>
                </a:moveTo>
                <a:lnTo>
                  <a:pt x="518889" y="1155700"/>
                </a:lnTo>
                <a:lnTo>
                  <a:pt x="517583" y="1168400"/>
                </a:lnTo>
                <a:lnTo>
                  <a:pt x="525452" y="1155700"/>
                </a:lnTo>
                <a:close/>
              </a:path>
              <a:path w="577215" h="2184400">
                <a:moveTo>
                  <a:pt x="482610" y="1143000"/>
                </a:moveTo>
                <a:lnTo>
                  <a:pt x="451115" y="1143000"/>
                </a:lnTo>
                <a:lnTo>
                  <a:pt x="458285" y="1155700"/>
                </a:lnTo>
                <a:lnTo>
                  <a:pt x="479464" y="1155700"/>
                </a:lnTo>
                <a:lnTo>
                  <a:pt x="482610" y="1143000"/>
                </a:lnTo>
                <a:close/>
              </a:path>
              <a:path w="577215" h="2184400">
                <a:moveTo>
                  <a:pt x="553193" y="1117600"/>
                </a:moveTo>
                <a:lnTo>
                  <a:pt x="533736" y="1117600"/>
                </a:lnTo>
                <a:lnTo>
                  <a:pt x="518246" y="1130300"/>
                </a:lnTo>
                <a:lnTo>
                  <a:pt x="472073" y="1130300"/>
                </a:lnTo>
                <a:lnTo>
                  <a:pt x="481504" y="1143000"/>
                </a:lnTo>
                <a:lnTo>
                  <a:pt x="494300" y="1143000"/>
                </a:lnTo>
                <a:lnTo>
                  <a:pt x="484614" y="1155700"/>
                </a:lnTo>
                <a:lnTo>
                  <a:pt x="526400" y="1155700"/>
                </a:lnTo>
                <a:lnTo>
                  <a:pt x="533493" y="1143000"/>
                </a:lnTo>
                <a:lnTo>
                  <a:pt x="558989" y="1130300"/>
                </a:lnTo>
                <a:lnTo>
                  <a:pt x="553193" y="1117600"/>
                </a:lnTo>
                <a:close/>
              </a:path>
              <a:path w="577215" h="2184400">
                <a:moveTo>
                  <a:pt x="538694" y="1104900"/>
                </a:moveTo>
                <a:lnTo>
                  <a:pt x="498895" y="1104900"/>
                </a:lnTo>
                <a:lnTo>
                  <a:pt x="492324" y="1117600"/>
                </a:lnTo>
                <a:lnTo>
                  <a:pt x="476190" y="1117600"/>
                </a:lnTo>
                <a:lnTo>
                  <a:pt x="481766" y="1130300"/>
                </a:lnTo>
                <a:lnTo>
                  <a:pt x="518246" y="1130300"/>
                </a:lnTo>
                <a:lnTo>
                  <a:pt x="528749" y="1117600"/>
                </a:lnTo>
                <a:lnTo>
                  <a:pt x="538694" y="1104900"/>
                </a:lnTo>
                <a:close/>
              </a:path>
              <a:path w="577215" h="2184400">
                <a:moveTo>
                  <a:pt x="577068" y="1104900"/>
                </a:moveTo>
                <a:lnTo>
                  <a:pt x="553072" y="1104900"/>
                </a:lnTo>
                <a:lnTo>
                  <a:pt x="535739" y="1117600"/>
                </a:lnTo>
                <a:lnTo>
                  <a:pt x="563892" y="1117600"/>
                </a:lnTo>
                <a:lnTo>
                  <a:pt x="577068" y="1104900"/>
                </a:lnTo>
                <a:close/>
              </a:path>
              <a:path w="577215" h="2184400">
                <a:moveTo>
                  <a:pt x="503922" y="1092200"/>
                </a:moveTo>
                <a:lnTo>
                  <a:pt x="500803" y="1092200"/>
                </a:lnTo>
                <a:lnTo>
                  <a:pt x="502094" y="1104900"/>
                </a:lnTo>
                <a:lnTo>
                  <a:pt x="503922" y="1092200"/>
                </a:lnTo>
                <a:close/>
              </a:path>
              <a:path w="577215" h="2184400">
                <a:moveTo>
                  <a:pt x="566065" y="1092200"/>
                </a:moveTo>
                <a:lnTo>
                  <a:pt x="508721" y="1092200"/>
                </a:lnTo>
                <a:lnTo>
                  <a:pt x="518922" y="1104900"/>
                </a:lnTo>
                <a:lnTo>
                  <a:pt x="572216" y="1104900"/>
                </a:lnTo>
                <a:lnTo>
                  <a:pt x="566065" y="1092200"/>
                </a:lnTo>
                <a:close/>
              </a:path>
              <a:path w="577215" h="2184400">
                <a:moveTo>
                  <a:pt x="523342" y="1079500"/>
                </a:moveTo>
                <a:lnTo>
                  <a:pt x="480211" y="1079500"/>
                </a:lnTo>
                <a:lnTo>
                  <a:pt x="480224" y="1092200"/>
                </a:lnTo>
                <a:lnTo>
                  <a:pt x="526698" y="1092200"/>
                </a:lnTo>
                <a:lnTo>
                  <a:pt x="523342" y="1079500"/>
                </a:lnTo>
                <a:close/>
              </a:path>
              <a:path w="577215" h="2184400">
                <a:moveTo>
                  <a:pt x="545816" y="1079500"/>
                </a:moveTo>
                <a:lnTo>
                  <a:pt x="525236" y="1079500"/>
                </a:lnTo>
                <a:lnTo>
                  <a:pt x="526842" y="1092200"/>
                </a:lnTo>
                <a:lnTo>
                  <a:pt x="557397" y="1092200"/>
                </a:lnTo>
                <a:lnTo>
                  <a:pt x="545816" y="1079500"/>
                </a:lnTo>
                <a:close/>
              </a:path>
              <a:path w="577215" h="2184400">
                <a:moveTo>
                  <a:pt x="564395" y="1079500"/>
                </a:moveTo>
                <a:lnTo>
                  <a:pt x="550325" y="1079500"/>
                </a:lnTo>
                <a:lnTo>
                  <a:pt x="557397" y="1092200"/>
                </a:lnTo>
                <a:lnTo>
                  <a:pt x="566943" y="1092200"/>
                </a:lnTo>
                <a:lnTo>
                  <a:pt x="564395" y="1079500"/>
                </a:lnTo>
                <a:close/>
              </a:path>
              <a:path w="577215" h="2184400">
                <a:moveTo>
                  <a:pt x="495858" y="1066800"/>
                </a:moveTo>
                <a:lnTo>
                  <a:pt x="468826" y="1066800"/>
                </a:lnTo>
                <a:lnTo>
                  <a:pt x="479158" y="1079500"/>
                </a:lnTo>
                <a:lnTo>
                  <a:pt x="501148" y="1079500"/>
                </a:lnTo>
                <a:lnTo>
                  <a:pt x="495858" y="1066800"/>
                </a:lnTo>
                <a:close/>
              </a:path>
              <a:path w="577215" h="2184400">
                <a:moveTo>
                  <a:pt x="518787" y="1041400"/>
                </a:moveTo>
                <a:lnTo>
                  <a:pt x="463273" y="1041400"/>
                </a:lnTo>
                <a:lnTo>
                  <a:pt x="474842" y="1054100"/>
                </a:lnTo>
                <a:lnTo>
                  <a:pt x="491147" y="1066800"/>
                </a:lnTo>
                <a:lnTo>
                  <a:pt x="500804" y="1066800"/>
                </a:lnTo>
                <a:lnTo>
                  <a:pt x="505921" y="1079500"/>
                </a:lnTo>
                <a:lnTo>
                  <a:pt x="547968" y="1079500"/>
                </a:lnTo>
                <a:lnTo>
                  <a:pt x="542311" y="1054100"/>
                </a:lnTo>
                <a:lnTo>
                  <a:pt x="519887" y="1054100"/>
                </a:lnTo>
                <a:lnTo>
                  <a:pt x="518787" y="1041400"/>
                </a:lnTo>
                <a:close/>
              </a:path>
              <a:path w="577215" h="2184400">
                <a:moveTo>
                  <a:pt x="506533" y="1016000"/>
                </a:moveTo>
                <a:lnTo>
                  <a:pt x="431416" y="1016000"/>
                </a:lnTo>
                <a:lnTo>
                  <a:pt x="437741" y="1028700"/>
                </a:lnTo>
                <a:lnTo>
                  <a:pt x="457625" y="1041400"/>
                </a:lnTo>
                <a:lnTo>
                  <a:pt x="519202" y="1041400"/>
                </a:lnTo>
                <a:lnTo>
                  <a:pt x="515657" y="1028700"/>
                </a:lnTo>
                <a:lnTo>
                  <a:pt x="511266" y="1028700"/>
                </a:lnTo>
                <a:lnTo>
                  <a:pt x="506533" y="1016000"/>
                </a:lnTo>
                <a:close/>
              </a:path>
              <a:path w="577215" h="2184400">
                <a:moveTo>
                  <a:pt x="488619" y="990600"/>
                </a:moveTo>
                <a:lnTo>
                  <a:pt x="415479" y="990600"/>
                </a:lnTo>
                <a:lnTo>
                  <a:pt x="426911" y="1003300"/>
                </a:lnTo>
                <a:lnTo>
                  <a:pt x="441588" y="1016000"/>
                </a:lnTo>
                <a:lnTo>
                  <a:pt x="496540" y="1016000"/>
                </a:lnTo>
                <a:lnTo>
                  <a:pt x="489350" y="1003300"/>
                </a:lnTo>
                <a:lnTo>
                  <a:pt x="488619" y="990600"/>
                </a:lnTo>
                <a:close/>
              </a:path>
              <a:path w="577215" h="2184400">
                <a:moveTo>
                  <a:pt x="414516" y="977900"/>
                </a:moveTo>
                <a:lnTo>
                  <a:pt x="405252" y="977900"/>
                </a:lnTo>
                <a:lnTo>
                  <a:pt x="401889" y="990600"/>
                </a:lnTo>
                <a:lnTo>
                  <a:pt x="415709" y="990600"/>
                </a:lnTo>
                <a:lnTo>
                  <a:pt x="414516" y="977900"/>
                </a:lnTo>
                <a:close/>
              </a:path>
              <a:path w="577215" h="2184400">
                <a:moveTo>
                  <a:pt x="448256" y="977900"/>
                </a:moveTo>
                <a:lnTo>
                  <a:pt x="414516" y="977900"/>
                </a:lnTo>
                <a:lnTo>
                  <a:pt x="418820" y="990600"/>
                </a:lnTo>
                <a:lnTo>
                  <a:pt x="455963" y="990600"/>
                </a:lnTo>
                <a:lnTo>
                  <a:pt x="448256" y="977900"/>
                </a:lnTo>
                <a:close/>
              </a:path>
              <a:path w="577215" h="2184400">
                <a:moveTo>
                  <a:pt x="371295" y="929498"/>
                </a:moveTo>
                <a:lnTo>
                  <a:pt x="361137" y="939800"/>
                </a:lnTo>
                <a:lnTo>
                  <a:pt x="358302" y="952500"/>
                </a:lnTo>
                <a:lnTo>
                  <a:pt x="365443" y="952500"/>
                </a:lnTo>
                <a:lnTo>
                  <a:pt x="384412" y="965200"/>
                </a:lnTo>
                <a:lnTo>
                  <a:pt x="400630" y="977900"/>
                </a:lnTo>
                <a:lnTo>
                  <a:pt x="411638" y="977900"/>
                </a:lnTo>
                <a:lnTo>
                  <a:pt x="402283" y="969255"/>
                </a:lnTo>
                <a:lnTo>
                  <a:pt x="395784" y="965200"/>
                </a:lnTo>
                <a:lnTo>
                  <a:pt x="377280" y="952500"/>
                </a:lnTo>
                <a:lnTo>
                  <a:pt x="375163" y="939800"/>
                </a:lnTo>
                <a:lnTo>
                  <a:pt x="389436" y="939800"/>
                </a:lnTo>
                <a:lnTo>
                  <a:pt x="371295" y="929498"/>
                </a:lnTo>
                <a:close/>
              </a:path>
              <a:path w="577215" h="2184400">
                <a:moveTo>
                  <a:pt x="402283" y="969255"/>
                </a:moveTo>
                <a:lnTo>
                  <a:pt x="411638" y="977900"/>
                </a:lnTo>
                <a:lnTo>
                  <a:pt x="416134" y="977900"/>
                </a:lnTo>
                <a:lnTo>
                  <a:pt x="402283" y="969255"/>
                </a:lnTo>
                <a:close/>
              </a:path>
              <a:path w="577215" h="2184400">
                <a:moveTo>
                  <a:pt x="430627" y="939800"/>
                </a:moveTo>
                <a:lnTo>
                  <a:pt x="375163" y="939800"/>
                </a:lnTo>
                <a:lnTo>
                  <a:pt x="383885" y="952500"/>
                </a:lnTo>
                <a:lnTo>
                  <a:pt x="397893" y="965200"/>
                </a:lnTo>
                <a:lnTo>
                  <a:pt x="402283" y="969255"/>
                </a:lnTo>
                <a:lnTo>
                  <a:pt x="416134" y="977900"/>
                </a:lnTo>
                <a:lnTo>
                  <a:pt x="466043" y="977900"/>
                </a:lnTo>
                <a:lnTo>
                  <a:pt x="462211" y="965200"/>
                </a:lnTo>
                <a:lnTo>
                  <a:pt x="448968" y="965200"/>
                </a:lnTo>
                <a:lnTo>
                  <a:pt x="452497" y="952500"/>
                </a:lnTo>
                <a:lnTo>
                  <a:pt x="430627" y="939800"/>
                </a:lnTo>
                <a:close/>
              </a:path>
              <a:path w="577215" h="2184400">
                <a:moveTo>
                  <a:pt x="352133" y="927100"/>
                </a:moveTo>
                <a:lnTo>
                  <a:pt x="352975" y="939800"/>
                </a:lnTo>
                <a:lnTo>
                  <a:pt x="357025" y="939800"/>
                </a:lnTo>
                <a:lnTo>
                  <a:pt x="352133" y="927100"/>
                </a:lnTo>
                <a:close/>
              </a:path>
              <a:path w="577215" h="2184400">
                <a:moveTo>
                  <a:pt x="386036" y="927100"/>
                </a:moveTo>
                <a:lnTo>
                  <a:pt x="373660" y="927100"/>
                </a:lnTo>
                <a:lnTo>
                  <a:pt x="371295" y="929498"/>
                </a:lnTo>
                <a:lnTo>
                  <a:pt x="389436" y="939800"/>
                </a:lnTo>
                <a:lnTo>
                  <a:pt x="402194" y="939800"/>
                </a:lnTo>
                <a:lnTo>
                  <a:pt x="386036" y="927100"/>
                </a:lnTo>
                <a:close/>
              </a:path>
              <a:path w="577215" h="2184400">
                <a:moveTo>
                  <a:pt x="419136" y="927100"/>
                </a:moveTo>
                <a:lnTo>
                  <a:pt x="386036" y="927100"/>
                </a:lnTo>
                <a:lnTo>
                  <a:pt x="402194" y="939800"/>
                </a:lnTo>
                <a:lnTo>
                  <a:pt x="406597" y="939800"/>
                </a:lnTo>
                <a:lnTo>
                  <a:pt x="419136" y="927100"/>
                </a:lnTo>
                <a:close/>
              </a:path>
              <a:path w="577215" h="2184400">
                <a:moveTo>
                  <a:pt x="400801" y="889000"/>
                </a:moveTo>
                <a:lnTo>
                  <a:pt x="331233" y="889000"/>
                </a:lnTo>
                <a:lnTo>
                  <a:pt x="344854" y="901700"/>
                </a:lnTo>
                <a:lnTo>
                  <a:pt x="353188" y="914400"/>
                </a:lnTo>
                <a:lnTo>
                  <a:pt x="338913" y="914400"/>
                </a:lnTo>
                <a:lnTo>
                  <a:pt x="367070" y="927100"/>
                </a:lnTo>
                <a:lnTo>
                  <a:pt x="371295" y="929498"/>
                </a:lnTo>
                <a:lnTo>
                  <a:pt x="373660" y="927100"/>
                </a:lnTo>
                <a:lnTo>
                  <a:pt x="429455" y="927100"/>
                </a:lnTo>
                <a:lnTo>
                  <a:pt x="417829" y="914400"/>
                </a:lnTo>
                <a:lnTo>
                  <a:pt x="400064" y="901700"/>
                </a:lnTo>
                <a:lnTo>
                  <a:pt x="407203" y="901700"/>
                </a:lnTo>
                <a:lnTo>
                  <a:pt x="400801" y="889000"/>
                </a:lnTo>
                <a:close/>
              </a:path>
              <a:path w="577215" h="2184400">
                <a:moveTo>
                  <a:pt x="327595" y="901700"/>
                </a:moveTo>
                <a:lnTo>
                  <a:pt x="332377" y="914400"/>
                </a:lnTo>
                <a:lnTo>
                  <a:pt x="344801" y="914400"/>
                </a:lnTo>
                <a:lnTo>
                  <a:pt x="327595" y="901700"/>
                </a:lnTo>
                <a:close/>
              </a:path>
              <a:path w="577215" h="2184400">
                <a:moveTo>
                  <a:pt x="322481" y="889000"/>
                </a:moveTo>
                <a:lnTo>
                  <a:pt x="320606" y="889000"/>
                </a:lnTo>
                <a:lnTo>
                  <a:pt x="318446" y="901700"/>
                </a:lnTo>
                <a:lnTo>
                  <a:pt x="334036" y="901700"/>
                </a:lnTo>
                <a:lnTo>
                  <a:pt x="322481" y="889000"/>
                </a:lnTo>
                <a:close/>
              </a:path>
              <a:path w="577215" h="2184400">
                <a:moveTo>
                  <a:pt x="345119" y="825500"/>
                </a:moveTo>
                <a:lnTo>
                  <a:pt x="275692" y="825500"/>
                </a:lnTo>
                <a:lnTo>
                  <a:pt x="288798" y="838200"/>
                </a:lnTo>
                <a:lnTo>
                  <a:pt x="294804" y="850900"/>
                </a:lnTo>
                <a:lnTo>
                  <a:pt x="286983" y="850900"/>
                </a:lnTo>
                <a:lnTo>
                  <a:pt x="303164" y="863600"/>
                </a:lnTo>
                <a:lnTo>
                  <a:pt x="306178" y="876300"/>
                </a:lnTo>
                <a:lnTo>
                  <a:pt x="308789" y="889000"/>
                </a:lnTo>
                <a:lnTo>
                  <a:pt x="320606" y="889000"/>
                </a:lnTo>
                <a:lnTo>
                  <a:pt x="313360" y="876300"/>
                </a:lnTo>
                <a:lnTo>
                  <a:pt x="375603" y="876300"/>
                </a:lnTo>
                <a:lnTo>
                  <a:pt x="373634" y="863600"/>
                </a:lnTo>
                <a:lnTo>
                  <a:pt x="357964" y="863600"/>
                </a:lnTo>
                <a:lnTo>
                  <a:pt x="365652" y="850900"/>
                </a:lnTo>
                <a:lnTo>
                  <a:pt x="350929" y="838200"/>
                </a:lnTo>
                <a:lnTo>
                  <a:pt x="350574" y="838200"/>
                </a:lnTo>
                <a:lnTo>
                  <a:pt x="345119" y="825500"/>
                </a:lnTo>
                <a:close/>
              </a:path>
              <a:path w="577215" h="2184400">
                <a:moveTo>
                  <a:pt x="374084" y="876300"/>
                </a:moveTo>
                <a:lnTo>
                  <a:pt x="313360" y="876300"/>
                </a:lnTo>
                <a:lnTo>
                  <a:pt x="322481" y="889000"/>
                </a:lnTo>
                <a:lnTo>
                  <a:pt x="385512" y="889000"/>
                </a:lnTo>
                <a:lnTo>
                  <a:pt x="374084" y="876300"/>
                </a:lnTo>
                <a:close/>
              </a:path>
              <a:path w="577215" h="2184400">
                <a:moveTo>
                  <a:pt x="279525" y="850900"/>
                </a:moveTo>
                <a:lnTo>
                  <a:pt x="282874" y="863600"/>
                </a:lnTo>
                <a:lnTo>
                  <a:pt x="287533" y="863600"/>
                </a:lnTo>
                <a:lnTo>
                  <a:pt x="279525" y="850900"/>
                </a:lnTo>
                <a:close/>
              </a:path>
              <a:path w="577215" h="2184400">
                <a:moveTo>
                  <a:pt x="326607" y="812800"/>
                </a:moveTo>
                <a:lnTo>
                  <a:pt x="256482" y="812800"/>
                </a:lnTo>
                <a:lnTo>
                  <a:pt x="258078" y="825500"/>
                </a:lnTo>
                <a:lnTo>
                  <a:pt x="326991" y="825500"/>
                </a:lnTo>
                <a:lnTo>
                  <a:pt x="326607" y="812800"/>
                </a:lnTo>
                <a:close/>
              </a:path>
              <a:path w="577215" h="2184400">
                <a:moveTo>
                  <a:pt x="249559" y="800100"/>
                </a:moveTo>
                <a:lnTo>
                  <a:pt x="244986" y="800100"/>
                </a:lnTo>
                <a:lnTo>
                  <a:pt x="251790" y="812800"/>
                </a:lnTo>
                <a:lnTo>
                  <a:pt x="252571" y="812800"/>
                </a:lnTo>
                <a:lnTo>
                  <a:pt x="249559" y="800100"/>
                </a:lnTo>
                <a:close/>
              </a:path>
              <a:path w="577215" h="2184400">
                <a:moveTo>
                  <a:pt x="213911" y="762000"/>
                </a:moveTo>
                <a:lnTo>
                  <a:pt x="210020" y="774700"/>
                </a:lnTo>
                <a:lnTo>
                  <a:pt x="219935" y="787400"/>
                </a:lnTo>
                <a:lnTo>
                  <a:pt x="234446" y="800100"/>
                </a:lnTo>
                <a:lnTo>
                  <a:pt x="253558" y="800100"/>
                </a:lnTo>
                <a:lnTo>
                  <a:pt x="257499" y="812800"/>
                </a:lnTo>
                <a:lnTo>
                  <a:pt x="290446" y="812800"/>
                </a:lnTo>
                <a:lnTo>
                  <a:pt x="288386" y="800100"/>
                </a:lnTo>
                <a:lnTo>
                  <a:pt x="289677" y="787400"/>
                </a:lnTo>
                <a:lnTo>
                  <a:pt x="230152" y="787400"/>
                </a:lnTo>
                <a:lnTo>
                  <a:pt x="237135" y="774700"/>
                </a:lnTo>
                <a:lnTo>
                  <a:pt x="232047" y="774700"/>
                </a:lnTo>
                <a:lnTo>
                  <a:pt x="213911" y="762000"/>
                </a:lnTo>
                <a:close/>
              </a:path>
              <a:path w="577215" h="2184400">
                <a:moveTo>
                  <a:pt x="301367" y="787400"/>
                </a:moveTo>
                <a:lnTo>
                  <a:pt x="295196" y="787400"/>
                </a:lnTo>
                <a:lnTo>
                  <a:pt x="304514" y="800100"/>
                </a:lnTo>
                <a:lnTo>
                  <a:pt x="309556" y="800100"/>
                </a:lnTo>
                <a:lnTo>
                  <a:pt x="302249" y="812800"/>
                </a:lnTo>
                <a:lnTo>
                  <a:pt x="321589" y="812800"/>
                </a:lnTo>
                <a:lnTo>
                  <a:pt x="312866" y="800100"/>
                </a:lnTo>
                <a:lnTo>
                  <a:pt x="301367" y="787400"/>
                </a:lnTo>
                <a:close/>
              </a:path>
              <a:path w="577215" h="2184400">
                <a:moveTo>
                  <a:pt x="285413" y="774700"/>
                </a:moveTo>
                <a:lnTo>
                  <a:pt x="237135" y="774700"/>
                </a:lnTo>
                <a:lnTo>
                  <a:pt x="245213" y="787400"/>
                </a:lnTo>
                <a:lnTo>
                  <a:pt x="285740" y="787400"/>
                </a:lnTo>
                <a:lnTo>
                  <a:pt x="285413" y="774700"/>
                </a:lnTo>
                <a:close/>
              </a:path>
              <a:path w="577215" h="2184400">
                <a:moveTo>
                  <a:pt x="290868" y="762000"/>
                </a:moveTo>
                <a:lnTo>
                  <a:pt x="224960" y="762000"/>
                </a:lnTo>
                <a:lnTo>
                  <a:pt x="232047" y="774700"/>
                </a:lnTo>
                <a:lnTo>
                  <a:pt x="285413" y="774700"/>
                </a:lnTo>
                <a:lnTo>
                  <a:pt x="285740" y="787400"/>
                </a:lnTo>
                <a:lnTo>
                  <a:pt x="294834" y="787400"/>
                </a:lnTo>
                <a:lnTo>
                  <a:pt x="298666" y="774700"/>
                </a:lnTo>
                <a:lnTo>
                  <a:pt x="290868" y="762000"/>
                </a:lnTo>
                <a:close/>
              </a:path>
              <a:path w="577215" h="2184400">
                <a:moveTo>
                  <a:pt x="197978" y="749300"/>
                </a:moveTo>
                <a:lnTo>
                  <a:pt x="191986" y="749300"/>
                </a:lnTo>
                <a:lnTo>
                  <a:pt x="197299" y="762000"/>
                </a:lnTo>
                <a:lnTo>
                  <a:pt x="197978" y="749300"/>
                </a:lnTo>
                <a:close/>
              </a:path>
              <a:path w="577215" h="2184400">
                <a:moveTo>
                  <a:pt x="255458" y="736600"/>
                </a:moveTo>
                <a:lnTo>
                  <a:pt x="196658" y="736600"/>
                </a:lnTo>
                <a:lnTo>
                  <a:pt x="205641" y="749300"/>
                </a:lnTo>
                <a:lnTo>
                  <a:pt x="210281" y="762000"/>
                </a:lnTo>
                <a:lnTo>
                  <a:pt x="224497" y="762000"/>
                </a:lnTo>
                <a:lnTo>
                  <a:pt x="220188" y="756529"/>
                </a:lnTo>
                <a:lnTo>
                  <a:pt x="210514" y="749300"/>
                </a:lnTo>
                <a:lnTo>
                  <a:pt x="257747" y="749300"/>
                </a:lnTo>
                <a:lnTo>
                  <a:pt x="255458" y="736600"/>
                </a:lnTo>
                <a:close/>
              </a:path>
              <a:path w="577215" h="2184400">
                <a:moveTo>
                  <a:pt x="220188" y="756529"/>
                </a:moveTo>
                <a:lnTo>
                  <a:pt x="224497" y="762000"/>
                </a:lnTo>
                <a:lnTo>
                  <a:pt x="227509" y="762000"/>
                </a:lnTo>
                <a:lnTo>
                  <a:pt x="220188" y="756529"/>
                </a:lnTo>
                <a:close/>
              </a:path>
              <a:path w="577215" h="2184400">
                <a:moveTo>
                  <a:pt x="257747" y="749300"/>
                </a:moveTo>
                <a:lnTo>
                  <a:pt x="214494" y="749300"/>
                </a:lnTo>
                <a:lnTo>
                  <a:pt x="220188" y="756529"/>
                </a:lnTo>
                <a:lnTo>
                  <a:pt x="227509" y="762000"/>
                </a:lnTo>
                <a:lnTo>
                  <a:pt x="261511" y="762000"/>
                </a:lnTo>
                <a:lnTo>
                  <a:pt x="257747" y="749300"/>
                </a:lnTo>
                <a:close/>
              </a:path>
              <a:path w="577215" h="2184400">
                <a:moveTo>
                  <a:pt x="272080" y="749300"/>
                </a:moveTo>
                <a:lnTo>
                  <a:pt x="265275" y="749300"/>
                </a:lnTo>
                <a:lnTo>
                  <a:pt x="264702" y="762000"/>
                </a:lnTo>
                <a:lnTo>
                  <a:pt x="278247" y="762000"/>
                </a:lnTo>
                <a:lnTo>
                  <a:pt x="272080" y="749300"/>
                </a:lnTo>
                <a:close/>
              </a:path>
              <a:path w="577215" h="2184400">
                <a:moveTo>
                  <a:pt x="190039" y="736600"/>
                </a:moveTo>
                <a:lnTo>
                  <a:pt x="188966" y="736600"/>
                </a:lnTo>
                <a:lnTo>
                  <a:pt x="185711" y="749300"/>
                </a:lnTo>
                <a:lnTo>
                  <a:pt x="190039" y="736600"/>
                </a:lnTo>
                <a:close/>
              </a:path>
              <a:path w="577215" h="2184400">
                <a:moveTo>
                  <a:pt x="242030" y="723900"/>
                </a:moveTo>
                <a:lnTo>
                  <a:pt x="181326" y="723900"/>
                </a:lnTo>
                <a:lnTo>
                  <a:pt x="190039" y="736600"/>
                </a:lnTo>
                <a:lnTo>
                  <a:pt x="246625" y="736600"/>
                </a:lnTo>
                <a:lnTo>
                  <a:pt x="242030" y="723900"/>
                </a:lnTo>
                <a:close/>
              </a:path>
              <a:path w="577215" h="2184400">
                <a:moveTo>
                  <a:pt x="229330" y="698500"/>
                </a:moveTo>
                <a:lnTo>
                  <a:pt x="172426" y="698500"/>
                </a:lnTo>
                <a:lnTo>
                  <a:pt x="176318" y="711200"/>
                </a:lnTo>
                <a:lnTo>
                  <a:pt x="172160" y="723900"/>
                </a:lnTo>
                <a:lnTo>
                  <a:pt x="244966" y="723900"/>
                </a:lnTo>
                <a:lnTo>
                  <a:pt x="250835" y="736600"/>
                </a:lnTo>
                <a:lnTo>
                  <a:pt x="261278" y="736600"/>
                </a:lnTo>
                <a:lnTo>
                  <a:pt x="257027" y="723900"/>
                </a:lnTo>
                <a:lnTo>
                  <a:pt x="244261" y="711200"/>
                </a:lnTo>
                <a:lnTo>
                  <a:pt x="232018" y="711200"/>
                </a:lnTo>
                <a:lnTo>
                  <a:pt x="229330" y="698500"/>
                </a:lnTo>
                <a:close/>
              </a:path>
              <a:path w="577215" h="2184400">
                <a:moveTo>
                  <a:pt x="163876" y="711200"/>
                </a:moveTo>
                <a:lnTo>
                  <a:pt x="164868" y="723900"/>
                </a:lnTo>
                <a:lnTo>
                  <a:pt x="170983" y="723900"/>
                </a:lnTo>
                <a:lnTo>
                  <a:pt x="163876" y="711200"/>
                </a:lnTo>
                <a:close/>
              </a:path>
              <a:path w="577215" h="2184400">
                <a:moveTo>
                  <a:pt x="184141" y="647700"/>
                </a:moveTo>
                <a:lnTo>
                  <a:pt x="124223" y="647700"/>
                </a:lnTo>
                <a:lnTo>
                  <a:pt x="137024" y="660400"/>
                </a:lnTo>
                <a:lnTo>
                  <a:pt x="150684" y="673100"/>
                </a:lnTo>
                <a:lnTo>
                  <a:pt x="153415" y="685800"/>
                </a:lnTo>
                <a:lnTo>
                  <a:pt x="130475" y="685800"/>
                </a:lnTo>
                <a:lnTo>
                  <a:pt x="141332" y="698500"/>
                </a:lnTo>
                <a:lnTo>
                  <a:pt x="153773" y="711200"/>
                </a:lnTo>
                <a:lnTo>
                  <a:pt x="155572" y="698500"/>
                </a:lnTo>
                <a:lnTo>
                  <a:pt x="213704" y="698500"/>
                </a:lnTo>
                <a:lnTo>
                  <a:pt x="205935" y="685800"/>
                </a:lnTo>
                <a:lnTo>
                  <a:pt x="153415" y="685800"/>
                </a:lnTo>
                <a:lnTo>
                  <a:pt x="133427" y="673100"/>
                </a:lnTo>
                <a:lnTo>
                  <a:pt x="211660" y="673100"/>
                </a:lnTo>
                <a:lnTo>
                  <a:pt x="197620" y="660400"/>
                </a:lnTo>
                <a:lnTo>
                  <a:pt x="190012" y="660400"/>
                </a:lnTo>
                <a:lnTo>
                  <a:pt x="184141" y="647700"/>
                </a:lnTo>
                <a:close/>
              </a:path>
              <a:path w="577215" h="2184400">
                <a:moveTo>
                  <a:pt x="211660" y="673100"/>
                </a:moveTo>
                <a:lnTo>
                  <a:pt x="200609" y="673100"/>
                </a:lnTo>
                <a:lnTo>
                  <a:pt x="217526" y="685800"/>
                </a:lnTo>
                <a:lnTo>
                  <a:pt x="211660" y="673100"/>
                </a:lnTo>
                <a:close/>
              </a:path>
              <a:path w="577215" h="2184400">
                <a:moveTo>
                  <a:pt x="120777" y="660400"/>
                </a:moveTo>
                <a:lnTo>
                  <a:pt x="116508" y="660400"/>
                </a:lnTo>
                <a:lnTo>
                  <a:pt x="121732" y="673100"/>
                </a:lnTo>
                <a:lnTo>
                  <a:pt x="125794" y="673100"/>
                </a:lnTo>
                <a:lnTo>
                  <a:pt x="120777" y="660400"/>
                </a:lnTo>
                <a:close/>
              </a:path>
              <a:path w="577215" h="2184400">
                <a:moveTo>
                  <a:pt x="124223" y="647700"/>
                </a:moveTo>
                <a:lnTo>
                  <a:pt x="108798" y="647700"/>
                </a:lnTo>
                <a:lnTo>
                  <a:pt x="124068" y="660400"/>
                </a:lnTo>
                <a:lnTo>
                  <a:pt x="124223" y="647700"/>
                </a:lnTo>
                <a:close/>
              </a:path>
              <a:path w="577215" h="2184400">
                <a:moveTo>
                  <a:pt x="122372" y="635000"/>
                </a:moveTo>
                <a:lnTo>
                  <a:pt x="106903" y="635000"/>
                </a:lnTo>
                <a:lnTo>
                  <a:pt x="111454" y="647700"/>
                </a:lnTo>
                <a:lnTo>
                  <a:pt x="126657" y="647700"/>
                </a:lnTo>
                <a:lnTo>
                  <a:pt x="122372" y="635000"/>
                </a:lnTo>
                <a:close/>
              </a:path>
              <a:path w="577215" h="2184400">
                <a:moveTo>
                  <a:pt x="176524" y="635000"/>
                </a:moveTo>
                <a:lnTo>
                  <a:pt x="138465" y="635000"/>
                </a:lnTo>
                <a:lnTo>
                  <a:pt x="140078" y="647700"/>
                </a:lnTo>
                <a:lnTo>
                  <a:pt x="180690" y="647700"/>
                </a:lnTo>
                <a:lnTo>
                  <a:pt x="176524" y="635000"/>
                </a:lnTo>
                <a:close/>
              </a:path>
              <a:path w="577215" h="2184400">
                <a:moveTo>
                  <a:pt x="162737" y="622300"/>
                </a:moveTo>
                <a:lnTo>
                  <a:pt x="105392" y="622300"/>
                </a:lnTo>
                <a:lnTo>
                  <a:pt x="111455" y="635000"/>
                </a:lnTo>
                <a:lnTo>
                  <a:pt x="168337" y="635000"/>
                </a:lnTo>
                <a:lnTo>
                  <a:pt x="162737" y="622300"/>
                </a:lnTo>
                <a:close/>
              </a:path>
              <a:path w="577215" h="2184400">
                <a:moveTo>
                  <a:pt x="147457" y="609600"/>
                </a:moveTo>
                <a:lnTo>
                  <a:pt x="95393" y="609600"/>
                </a:lnTo>
                <a:lnTo>
                  <a:pt x="92814" y="622300"/>
                </a:lnTo>
                <a:lnTo>
                  <a:pt x="152629" y="622300"/>
                </a:lnTo>
                <a:lnTo>
                  <a:pt x="147457" y="609600"/>
                </a:lnTo>
                <a:close/>
              </a:path>
              <a:path w="577215" h="2184400">
                <a:moveTo>
                  <a:pt x="157124" y="609600"/>
                </a:moveTo>
                <a:lnTo>
                  <a:pt x="150455" y="609600"/>
                </a:lnTo>
                <a:lnTo>
                  <a:pt x="152629" y="622300"/>
                </a:lnTo>
                <a:lnTo>
                  <a:pt x="165185" y="622300"/>
                </a:lnTo>
                <a:lnTo>
                  <a:pt x="157124" y="609600"/>
                </a:lnTo>
                <a:close/>
              </a:path>
              <a:path w="577215" h="2184400">
                <a:moveTo>
                  <a:pt x="133861" y="584200"/>
                </a:moveTo>
                <a:lnTo>
                  <a:pt x="58162" y="584200"/>
                </a:lnTo>
                <a:lnTo>
                  <a:pt x="63703" y="596900"/>
                </a:lnTo>
                <a:lnTo>
                  <a:pt x="74197" y="609600"/>
                </a:lnTo>
                <a:lnTo>
                  <a:pt x="144012" y="609600"/>
                </a:lnTo>
                <a:lnTo>
                  <a:pt x="133981" y="596900"/>
                </a:lnTo>
                <a:lnTo>
                  <a:pt x="133861" y="584200"/>
                </a:lnTo>
                <a:close/>
              </a:path>
              <a:path w="577215" h="2184400">
                <a:moveTo>
                  <a:pt x="50275" y="567465"/>
                </a:moveTo>
                <a:lnTo>
                  <a:pt x="47057" y="571500"/>
                </a:lnTo>
                <a:lnTo>
                  <a:pt x="40969" y="584200"/>
                </a:lnTo>
                <a:lnTo>
                  <a:pt x="119985" y="584200"/>
                </a:lnTo>
                <a:lnTo>
                  <a:pt x="109918" y="571500"/>
                </a:lnTo>
                <a:lnTo>
                  <a:pt x="56837" y="571500"/>
                </a:lnTo>
                <a:lnTo>
                  <a:pt x="50275" y="567465"/>
                </a:lnTo>
                <a:close/>
              </a:path>
              <a:path w="577215" h="2184400">
                <a:moveTo>
                  <a:pt x="74737" y="558800"/>
                </a:moveTo>
                <a:lnTo>
                  <a:pt x="57188" y="558800"/>
                </a:lnTo>
                <a:lnTo>
                  <a:pt x="50275" y="567465"/>
                </a:lnTo>
                <a:lnTo>
                  <a:pt x="56837" y="571500"/>
                </a:lnTo>
                <a:lnTo>
                  <a:pt x="69620" y="571500"/>
                </a:lnTo>
                <a:lnTo>
                  <a:pt x="74737" y="558800"/>
                </a:lnTo>
                <a:close/>
              </a:path>
              <a:path w="577215" h="2184400">
                <a:moveTo>
                  <a:pt x="87474" y="558800"/>
                </a:moveTo>
                <a:lnTo>
                  <a:pt x="74737" y="558800"/>
                </a:lnTo>
                <a:lnTo>
                  <a:pt x="69620" y="571500"/>
                </a:lnTo>
                <a:lnTo>
                  <a:pt x="91231" y="571500"/>
                </a:lnTo>
                <a:lnTo>
                  <a:pt x="87474" y="558800"/>
                </a:lnTo>
                <a:close/>
              </a:path>
              <a:path w="577215" h="2184400">
                <a:moveTo>
                  <a:pt x="115268" y="558800"/>
                </a:moveTo>
                <a:lnTo>
                  <a:pt x="101325" y="558800"/>
                </a:lnTo>
                <a:lnTo>
                  <a:pt x="97521" y="571500"/>
                </a:lnTo>
                <a:lnTo>
                  <a:pt x="123437" y="571500"/>
                </a:lnTo>
                <a:lnTo>
                  <a:pt x="115268" y="558800"/>
                </a:lnTo>
                <a:close/>
              </a:path>
              <a:path w="577215" h="2184400">
                <a:moveTo>
                  <a:pt x="57188" y="558800"/>
                </a:moveTo>
                <a:lnTo>
                  <a:pt x="36179" y="558800"/>
                </a:lnTo>
                <a:lnTo>
                  <a:pt x="50275" y="567465"/>
                </a:lnTo>
                <a:lnTo>
                  <a:pt x="57188" y="558800"/>
                </a:lnTo>
                <a:close/>
              </a:path>
              <a:path w="577215" h="2184400">
                <a:moveTo>
                  <a:pt x="76843" y="533400"/>
                </a:moveTo>
                <a:lnTo>
                  <a:pt x="26302" y="533400"/>
                </a:lnTo>
                <a:lnTo>
                  <a:pt x="31886" y="546100"/>
                </a:lnTo>
                <a:lnTo>
                  <a:pt x="39472" y="558800"/>
                </a:lnTo>
                <a:lnTo>
                  <a:pt x="105133" y="558800"/>
                </a:lnTo>
                <a:lnTo>
                  <a:pt x="96719" y="546100"/>
                </a:lnTo>
                <a:lnTo>
                  <a:pt x="82513" y="546100"/>
                </a:lnTo>
                <a:lnTo>
                  <a:pt x="76843" y="533400"/>
                </a:lnTo>
                <a:close/>
              </a:path>
              <a:path w="577215" h="2184400">
                <a:moveTo>
                  <a:pt x="88304" y="533400"/>
                </a:moveTo>
                <a:lnTo>
                  <a:pt x="76843" y="533400"/>
                </a:lnTo>
                <a:lnTo>
                  <a:pt x="86815" y="546100"/>
                </a:lnTo>
                <a:lnTo>
                  <a:pt x="96719" y="546100"/>
                </a:lnTo>
                <a:lnTo>
                  <a:pt x="88304" y="533400"/>
                </a:lnTo>
                <a:close/>
              </a:path>
              <a:path w="577215" h="2184400">
                <a:moveTo>
                  <a:pt x="328" y="521112"/>
                </a:moveTo>
                <a:lnTo>
                  <a:pt x="2952" y="533400"/>
                </a:lnTo>
                <a:lnTo>
                  <a:pt x="10126" y="533400"/>
                </a:lnTo>
                <a:lnTo>
                  <a:pt x="328" y="521112"/>
                </a:lnTo>
                <a:close/>
              </a:path>
              <a:path w="577215" h="2184400">
                <a:moveTo>
                  <a:pt x="75513" y="520700"/>
                </a:moveTo>
                <a:lnTo>
                  <a:pt x="16532" y="520700"/>
                </a:lnTo>
                <a:lnTo>
                  <a:pt x="11262" y="533400"/>
                </a:lnTo>
                <a:lnTo>
                  <a:pt x="80324" y="533400"/>
                </a:lnTo>
                <a:lnTo>
                  <a:pt x="75513" y="520700"/>
                </a:lnTo>
                <a:close/>
              </a:path>
              <a:path w="577215" h="2184400">
                <a:moveTo>
                  <a:pt x="240" y="520700"/>
                </a:moveTo>
                <a:lnTo>
                  <a:pt x="0" y="520700"/>
                </a:lnTo>
                <a:lnTo>
                  <a:pt x="328" y="521112"/>
                </a:lnTo>
                <a:lnTo>
                  <a:pt x="240" y="520700"/>
                </a:lnTo>
                <a:close/>
              </a:path>
              <a:path w="577215" h="2184400">
                <a:moveTo>
                  <a:pt x="85400" y="482600"/>
                </a:moveTo>
                <a:lnTo>
                  <a:pt x="29883" y="482600"/>
                </a:lnTo>
                <a:lnTo>
                  <a:pt x="29491" y="495300"/>
                </a:lnTo>
                <a:lnTo>
                  <a:pt x="21715" y="508000"/>
                </a:lnTo>
                <a:lnTo>
                  <a:pt x="14059" y="508000"/>
                </a:lnTo>
                <a:lnTo>
                  <a:pt x="2283" y="520700"/>
                </a:lnTo>
                <a:lnTo>
                  <a:pt x="71905" y="520700"/>
                </a:lnTo>
                <a:lnTo>
                  <a:pt x="76504" y="508000"/>
                </a:lnTo>
                <a:lnTo>
                  <a:pt x="79391" y="495300"/>
                </a:lnTo>
                <a:lnTo>
                  <a:pt x="80725" y="495300"/>
                </a:lnTo>
                <a:lnTo>
                  <a:pt x="85400" y="482600"/>
                </a:lnTo>
                <a:close/>
              </a:path>
              <a:path w="577215" h="2184400">
                <a:moveTo>
                  <a:pt x="29883" y="482600"/>
                </a:moveTo>
                <a:lnTo>
                  <a:pt x="14268" y="482600"/>
                </a:lnTo>
                <a:lnTo>
                  <a:pt x="15386" y="495300"/>
                </a:lnTo>
                <a:lnTo>
                  <a:pt x="29883" y="482600"/>
                </a:lnTo>
                <a:close/>
              </a:path>
              <a:path w="577215" h="2184400">
                <a:moveTo>
                  <a:pt x="19359" y="469900"/>
                </a:moveTo>
                <a:lnTo>
                  <a:pt x="16331" y="482600"/>
                </a:lnTo>
                <a:lnTo>
                  <a:pt x="21138" y="482600"/>
                </a:lnTo>
                <a:lnTo>
                  <a:pt x="19359" y="469900"/>
                </a:lnTo>
                <a:close/>
              </a:path>
              <a:path w="577215" h="2184400">
                <a:moveTo>
                  <a:pt x="127508" y="381000"/>
                </a:moveTo>
                <a:lnTo>
                  <a:pt x="82658" y="381000"/>
                </a:lnTo>
                <a:lnTo>
                  <a:pt x="83830" y="393700"/>
                </a:lnTo>
                <a:lnTo>
                  <a:pt x="64083" y="393700"/>
                </a:lnTo>
                <a:lnTo>
                  <a:pt x="62536" y="406400"/>
                </a:lnTo>
                <a:lnTo>
                  <a:pt x="59021" y="419100"/>
                </a:lnTo>
                <a:lnTo>
                  <a:pt x="47050" y="419100"/>
                </a:lnTo>
                <a:lnTo>
                  <a:pt x="57774" y="431800"/>
                </a:lnTo>
                <a:lnTo>
                  <a:pt x="66198" y="431800"/>
                </a:lnTo>
                <a:lnTo>
                  <a:pt x="65176" y="444500"/>
                </a:lnTo>
                <a:lnTo>
                  <a:pt x="58536" y="457200"/>
                </a:lnTo>
                <a:lnTo>
                  <a:pt x="33606" y="457200"/>
                </a:lnTo>
                <a:lnTo>
                  <a:pt x="31222" y="469900"/>
                </a:lnTo>
                <a:lnTo>
                  <a:pt x="21138" y="482600"/>
                </a:lnTo>
                <a:lnTo>
                  <a:pt x="34999" y="482600"/>
                </a:lnTo>
                <a:lnTo>
                  <a:pt x="33046" y="469900"/>
                </a:lnTo>
                <a:lnTo>
                  <a:pt x="88615" y="469900"/>
                </a:lnTo>
                <a:lnTo>
                  <a:pt x="95304" y="457200"/>
                </a:lnTo>
                <a:lnTo>
                  <a:pt x="92516" y="444500"/>
                </a:lnTo>
                <a:lnTo>
                  <a:pt x="88987" y="444500"/>
                </a:lnTo>
                <a:lnTo>
                  <a:pt x="98856" y="431800"/>
                </a:lnTo>
                <a:lnTo>
                  <a:pt x="108181" y="419100"/>
                </a:lnTo>
                <a:lnTo>
                  <a:pt x="112844" y="406400"/>
                </a:lnTo>
                <a:lnTo>
                  <a:pt x="121978" y="393700"/>
                </a:lnTo>
                <a:lnTo>
                  <a:pt x="127508" y="381000"/>
                </a:lnTo>
                <a:close/>
              </a:path>
              <a:path w="577215" h="2184400">
                <a:moveTo>
                  <a:pt x="88615" y="469900"/>
                </a:moveTo>
                <a:lnTo>
                  <a:pt x="33046" y="469900"/>
                </a:lnTo>
                <a:lnTo>
                  <a:pt x="37540" y="482600"/>
                </a:lnTo>
                <a:lnTo>
                  <a:pt x="82047" y="482600"/>
                </a:lnTo>
                <a:lnTo>
                  <a:pt x="88615" y="469900"/>
                </a:lnTo>
                <a:close/>
              </a:path>
              <a:path w="577215" h="2184400">
                <a:moveTo>
                  <a:pt x="29503" y="457200"/>
                </a:moveTo>
                <a:lnTo>
                  <a:pt x="25870" y="457200"/>
                </a:lnTo>
                <a:lnTo>
                  <a:pt x="28216" y="469900"/>
                </a:lnTo>
                <a:lnTo>
                  <a:pt x="29503" y="457200"/>
                </a:lnTo>
                <a:close/>
              </a:path>
              <a:path w="577215" h="2184400">
                <a:moveTo>
                  <a:pt x="43148" y="444500"/>
                </a:moveTo>
                <a:lnTo>
                  <a:pt x="41016" y="444500"/>
                </a:lnTo>
                <a:lnTo>
                  <a:pt x="40893" y="457200"/>
                </a:lnTo>
                <a:lnTo>
                  <a:pt x="43236" y="452241"/>
                </a:lnTo>
                <a:lnTo>
                  <a:pt x="43148" y="444500"/>
                </a:lnTo>
                <a:close/>
              </a:path>
              <a:path w="577215" h="2184400">
                <a:moveTo>
                  <a:pt x="66198" y="431800"/>
                </a:moveTo>
                <a:lnTo>
                  <a:pt x="58823" y="431800"/>
                </a:lnTo>
                <a:lnTo>
                  <a:pt x="51305" y="444500"/>
                </a:lnTo>
                <a:lnTo>
                  <a:pt x="45463" y="457200"/>
                </a:lnTo>
                <a:lnTo>
                  <a:pt x="53566" y="457200"/>
                </a:lnTo>
                <a:lnTo>
                  <a:pt x="58117" y="444500"/>
                </a:lnTo>
                <a:lnTo>
                  <a:pt x="66198" y="431800"/>
                </a:lnTo>
                <a:close/>
              </a:path>
              <a:path w="577215" h="2184400">
                <a:moveTo>
                  <a:pt x="65176" y="444500"/>
                </a:moveTo>
                <a:lnTo>
                  <a:pt x="53566" y="457200"/>
                </a:lnTo>
                <a:lnTo>
                  <a:pt x="58536" y="457200"/>
                </a:lnTo>
                <a:lnTo>
                  <a:pt x="65176" y="444500"/>
                </a:lnTo>
                <a:close/>
              </a:path>
              <a:path w="577215" h="2184400">
                <a:moveTo>
                  <a:pt x="46895" y="444500"/>
                </a:moveTo>
                <a:lnTo>
                  <a:pt x="43148" y="444500"/>
                </a:lnTo>
                <a:lnTo>
                  <a:pt x="43236" y="452241"/>
                </a:lnTo>
                <a:lnTo>
                  <a:pt x="46895" y="444500"/>
                </a:lnTo>
                <a:close/>
              </a:path>
              <a:path w="577215" h="2184400">
                <a:moveTo>
                  <a:pt x="40872" y="431800"/>
                </a:moveTo>
                <a:lnTo>
                  <a:pt x="33854" y="431800"/>
                </a:lnTo>
                <a:lnTo>
                  <a:pt x="30510" y="444500"/>
                </a:lnTo>
                <a:lnTo>
                  <a:pt x="36303" y="444500"/>
                </a:lnTo>
                <a:lnTo>
                  <a:pt x="40872" y="431800"/>
                </a:lnTo>
                <a:close/>
              </a:path>
              <a:path w="577215" h="2184400">
                <a:moveTo>
                  <a:pt x="62966" y="393700"/>
                </a:moveTo>
                <a:lnTo>
                  <a:pt x="60799" y="393700"/>
                </a:lnTo>
                <a:lnTo>
                  <a:pt x="58207" y="406400"/>
                </a:lnTo>
                <a:lnTo>
                  <a:pt x="59950" y="406400"/>
                </a:lnTo>
                <a:lnTo>
                  <a:pt x="62966" y="393700"/>
                </a:lnTo>
                <a:close/>
              </a:path>
              <a:path w="577215" h="2184400">
                <a:moveTo>
                  <a:pt x="128039" y="355600"/>
                </a:moveTo>
                <a:lnTo>
                  <a:pt x="119649" y="355600"/>
                </a:lnTo>
                <a:lnTo>
                  <a:pt x="118470" y="368300"/>
                </a:lnTo>
                <a:lnTo>
                  <a:pt x="65098" y="368300"/>
                </a:lnTo>
                <a:lnTo>
                  <a:pt x="62608" y="381000"/>
                </a:lnTo>
                <a:lnTo>
                  <a:pt x="50933" y="393700"/>
                </a:lnTo>
                <a:lnTo>
                  <a:pt x="82796" y="393700"/>
                </a:lnTo>
                <a:lnTo>
                  <a:pt x="79132" y="381000"/>
                </a:lnTo>
                <a:lnTo>
                  <a:pt x="116601" y="381000"/>
                </a:lnTo>
                <a:lnTo>
                  <a:pt x="121445" y="368300"/>
                </a:lnTo>
                <a:lnTo>
                  <a:pt x="80266" y="368300"/>
                </a:lnTo>
                <a:lnTo>
                  <a:pt x="71798" y="355600"/>
                </a:lnTo>
                <a:lnTo>
                  <a:pt x="128039" y="355600"/>
                </a:lnTo>
                <a:close/>
              </a:path>
              <a:path w="577215" h="2184400">
                <a:moveTo>
                  <a:pt x="115328" y="355600"/>
                </a:moveTo>
                <a:lnTo>
                  <a:pt x="88054" y="355600"/>
                </a:lnTo>
                <a:lnTo>
                  <a:pt x="80266" y="368300"/>
                </a:lnTo>
                <a:lnTo>
                  <a:pt x="116185" y="368300"/>
                </a:lnTo>
                <a:lnTo>
                  <a:pt x="115328" y="355600"/>
                </a:lnTo>
                <a:close/>
              </a:path>
              <a:path w="577215" h="2184400">
                <a:moveTo>
                  <a:pt x="140013" y="330200"/>
                </a:moveTo>
                <a:lnTo>
                  <a:pt x="120080" y="330200"/>
                </a:lnTo>
                <a:lnTo>
                  <a:pt x="116389" y="342900"/>
                </a:lnTo>
                <a:lnTo>
                  <a:pt x="93963" y="342900"/>
                </a:lnTo>
                <a:lnTo>
                  <a:pt x="97010" y="355600"/>
                </a:lnTo>
                <a:lnTo>
                  <a:pt x="128039" y="355600"/>
                </a:lnTo>
                <a:lnTo>
                  <a:pt x="128534" y="368300"/>
                </a:lnTo>
                <a:lnTo>
                  <a:pt x="141114" y="342900"/>
                </a:lnTo>
                <a:lnTo>
                  <a:pt x="140013" y="330200"/>
                </a:lnTo>
                <a:close/>
              </a:path>
              <a:path w="577215" h="2184400">
                <a:moveTo>
                  <a:pt x="86934" y="342900"/>
                </a:moveTo>
                <a:lnTo>
                  <a:pt x="83588" y="342900"/>
                </a:lnTo>
                <a:lnTo>
                  <a:pt x="85190" y="355600"/>
                </a:lnTo>
                <a:lnTo>
                  <a:pt x="86934" y="342900"/>
                </a:lnTo>
                <a:close/>
              </a:path>
              <a:path w="577215" h="2184400">
                <a:moveTo>
                  <a:pt x="115287" y="330200"/>
                </a:moveTo>
                <a:lnTo>
                  <a:pt x="83736" y="330200"/>
                </a:lnTo>
                <a:lnTo>
                  <a:pt x="76010" y="342900"/>
                </a:lnTo>
                <a:lnTo>
                  <a:pt x="112147" y="342900"/>
                </a:lnTo>
                <a:lnTo>
                  <a:pt x="115287" y="330200"/>
                </a:lnTo>
                <a:close/>
              </a:path>
              <a:path w="577215" h="2184400">
                <a:moveTo>
                  <a:pt x="77070" y="317500"/>
                </a:moveTo>
                <a:lnTo>
                  <a:pt x="71735" y="317500"/>
                </a:lnTo>
                <a:lnTo>
                  <a:pt x="75720" y="330200"/>
                </a:lnTo>
                <a:lnTo>
                  <a:pt x="77070" y="317500"/>
                </a:lnTo>
                <a:close/>
              </a:path>
              <a:path w="577215" h="2184400">
                <a:moveTo>
                  <a:pt x="138577" y="317500"/>
                </a:moveTo>
                <a:lnTo>
                  <a:pt x="84973" y="317500"/>
                </a:lnTo>
                <a:lnTo>
                  <a:pt x="88218" y="330200"/>
                </a:lnTo>
                <a:lnTo>
                  <a:pt x="144193" y="330200"/>
                </a:lnTo>
                <a:lnTo>
                  <a:pt x="138577" y="317500"/>
                </a:lnTo>
                <a:close/>
              </a:path>
              <a:path w="577215" h="2184400">
                <a:moveTo>
                  <a:pt x="98952" y="304800"/>
                </a:moveTo>
                <a:lnTo>
                  <a:pt x="92945" y="304800"/>
                </a:lnTo>
                <a:lnTo>
                  <a:pt x="85339" y="317500"/>
                </a:lnTo>
                <a:lnTo>
                  <a:pt x="95201" y="317500"/>
                </a:lnTo>
                <a:lnTo>
                  <a:pt x="98952" y="304800"/>
                </a:lnTo>
                <a:close/>
              </a:path>
              <a:path w="577215" h="2184400">
                <a:moveTo>
                  <a:pt x="148950" y="304800"/>
                </a:moveTo>
                <a:lnTo>
                  <a:pt x="98952" y="304800"/>
                </a:lnTo>
                <a:lnTo>
                  <a:pt x="97499" y="317500"/>
                </a:lnTo>
                <a:lnTo>
                  <a:pt x="146160" y="317500"/>
                </a:lnTo>
                <a:lnTo>
                  <a:pt x="148950" y="304800"/>
                </a:lnTo>
                <a:close/>
              </a:path>
              <a:path w="577215" h="2184400">
                <a:moveTo>
                  <a:pt x="173761" y="241300"/>
                </a:moveTo>
                <a:lnTo>
                  <a:pt x="124696" y="241300"/>
                </a:lnTo>
                <a:lnTo>
                  <a:pt x="116112" y="254000"/>
                </a:lnTo>
                <a:lnTo>
                  <a:pt x="107353" y="266700"/>
                </a:lnTo>
                <a:lnTo>
                  <a:pt x="109268" y="266700"/>
                </a:lnTo>
                <a:lnTo>
                  <a:pt x="112588" y="279400"/>
                </a:lnTo>
                <a:lnTo>
                  <a:pt x="105907" y="279400"/>
                </a:lnTo>
                <a:lnTo>
                  <a:pt x="108867" y="292100"/>
                </a:lnTo>
                <a:lnTo>
                  <a:pt x="106783" y="304800"/>
                </a:lnTo>
                <a:lnTo>
                  <a:pt x="155736" y="304800"/>
                </a:lnTo>
                <a:lnTo>
                  <a:pt x="159726" y="292100"/>
                </a:lnTo>
                <a:lnTo>
                  <a:pt x="158809" y="292100"/>
                </a:lnTo>
                <a:lnTo>
                  <a:pt x="156428" y="279400"/>
                </a:lnTo>
                <a:lnTo>
                  <a:pt x="161220" y="266700"/>
                </a:lnTo>
                <a:lnTo>
                  <a:pt x="174402" y="254000"/>
                </a:lnTo>
                <a:lnTo>
                  <a:pt x="173761" y="241300"/>
                </a:lnTo>
                <a:close/>
              </a:path>
              <a:path w="577215" h="2184400">
                <a:moveTo>
                  <a:pt x="107331" y="266700"/>
                </a:moveTo>
                <a:lnTo>
                  <a:pt x="104673" y="266700"/>
                </a:lnTo>
                <a:lnTo>
                  <a:pt x="103474" y="279400"/>
                </a:lnTo>
                <a:lnTo>
                  <a:pt x="105645" y="279400"/>
                </a:lnTo>
                <a:lnTo>
                  <a:pt x="107331" y="266700"/>
                </a:lnTo>
                <a:close/>
              </a:path>
              <a:path w="577215" h="2184400">
                <a:moveTo>
                  <a:pt x="106674" y="254000"/>
                </a:moveTo>
                <a:lnTo>
                  <a:pt x="105502" y="266700"/>
                </a:lnTo>
                <a:lnTo>
                  <a:pt x="107353" y="266700"/>
                </a:lnTo>
                <a:lnTo>
                  <a:pt x="106674" y="254000"/>
                </a:lnTo>
                <a:close/>
              </a:path>
              <a:path w="577215" h="2184400">
                <a:moveTo>
                  <a:pt x="108772" y="241300"/>
                </a:moveTo>
                <a:lnTo>
                  <a:pt x="106950" y="241300"/>
                </a:lnTo>
                <a:lnTo>
                  <a:pt x="103995" y="254000"/>
                </a:lnTo>
                <a:lnTo>
                  <a:pt x="108923" y="254000"/>
                </a:lnTo>
                <a:lnTo>
                  <a:pt x="108772" y="241300"/>
                </a:lnTo>
                <a:close/>
              </a:path>
              <a:path w="577215" h="2184400">
                <a:moveTo>
                  <a:pt x="117152" y="241300"/>
                </a:moveTo>
                <a:lnTo>
                  <a:pt x="112655" y="254000"/>
                </a:lnTo>
                <a:lnTo>
                  <a:pt x="115245" y="254000"/>
                </a:lnTo>
                <a:lnTo>
                  <a:pt x="117152" y="241300"/>
                </a:lnTo>
                <a:close/>
              </a:path>
              <a:path w="577215" h="2184400">
                <a:moveTo>
                  <a:pt x="121448" y="215900"/>
                </a:moveTo>
                <a:lnTo>
                  <a:pt x="113346" y="228600"/>
                </a:lnTo>
                <a:lnTo>
                  <a:pt x="113737" y="241300"/>
                </a:lnTo>
                <a:lnTo>
                  <a:pt x="167239" y="241300"/>
                </a:lnTo>
                <a:lnTo>
                  <a:pt x="162778" y="228600"/>
                </a:lnTo>
                <a:lnTo>
                  <a:pt x="136613" y="228600"/>
                </a:lnTo>
                <a:lnTo>
                  <a:pt x="121448" y="215900"/>
                </a:lnTo>
                <a:close/>
              </a:path>
              <a:path w="577215" h="2184400">
                <a:moveTo>
                  <a:pt x="139725" y="190500"/>
                </a:moveTo>
                <a:lnTo>
                  <a:pt x="137382" y="190500"/>
                </a:lnTo>
                <a:lnTo>
                  <a:pt x="132215" y="203200"/>
                </a:lnTo>
                <a:lnTo>
                  <a:pt x="136080" y="215900"/>
                </a:lnTo>
                <a:lnTo>
                  <a:pt x="136613" y="228600"/>
                </a:lnTo>
                <a:lnTo>
                  <a:pt x="146808" y="228600"/>
                </a:lnTo>
                <a:lnTo>
                  <a:pt x="147410" y="215900"/>
                </a:lnTo>
                <a:lnTo>
                  <a:pt x="152483" y="203200"/>
                </a:lnTo>
                <a:lnTo>
                  <a:pt x="140388" y="203200"/>
                </a:lnTo>
                <a:lnTo>
                  <a:pt x="139725" y="190500"/>
                </a:lnTo>
                <a:close/>
              </a:path>
              <a:path w="577215" h="2184400">
                <a:moveTo>
                  <a:pt x="188013" y="203200"/>
                </a:moveTo>
                <a:lnTo>
                  <a:pt x="156953" y="203200"/>
                </a:lnTo>
                <a:lnTo>
                  <a:pt x="155748" y="215900"/>
                </a:lnTo>
                <a:lnTo>
                  <a:pt x="146808" y="228600"/>
                </a:lnTo>
                <a:lnTo>
                  <a:pt x="180317" y="228600"/>
                </a:lnTo>
                <a:lnTo>
                  <a:pt x="188822" y="215900"/>
                </a:lnTo>
                <a:lnTo>
                  <a:pt x="188013" y="203200"/>
                </a:lnTo>
                <a:close/>
              </a:path>
              <a:path w="577215" h="2184400">
                <a:moveTo>
                  <a:pt x="179561" y="190500"/>
                </a:moveTo>
                <a:lnTo>
                  <a:pt x="139725" y="190500"/>
                </a:lnTo>
                <a:lnTo>
                  <a:pt x="144456" y="203200"/>
                </a:lnTo>
                <a:lnTo>
                  <a:pt x="178803" y="203200"/>
                </a:lnTo>
                <a:lnTo>
                  <a:pt x="179561" y="190500"/>
                </a:lnTo>
                <a:close/>
              </a:path>
              <a:path w="577215" h="2184400">
                <a:moveTo>
                  <a:pt x="195657" y="190500"/>
                </a:moveTo>
                <a:lnTo>
                  <a:pt x="188000" y="190500"/>
                </a:lnTo>
                <a:lnTo>
                  <a:pt x="178803" y="203200"/>
                </a:lnTo>
                <a:lnTo>
                  <a:pt x="190996" y="203200"/>
                </a:lnTo>
                <a:lnTo>
                  <a:pt x="195657" y="190500"/>
                </a:lnTo>
                <a:close/>
              </a:path>
              <a:path w="577215" h="2184400">
                <a:moveTo>
                  <a:pt x="152686" y="162758"/>
                </a:moveTo>
                <a:lnTo>
                  <a:pt x="153094" y="165100"/>
                </a:lnTo>
                <a:lnTo>
                  <a:pt x="148300" y="190500"/>
                </a:lnTo>
                <a:lnTo>
                  <a:pt x="195666" y="190500"/>
                </a:lnTo>
                <a:lnTo>
                  <a:pt x="187723" y="177800"/>
                </a:lnTo>
                <a:lnTo>
                  <a:pt x="158979" y="177800"/>
                </a:lnTo>
                <a:lnTo>
                  <a:pt x="161364" y="165100"/>
                </a:lnTo>
                <a:lnTo>
                  <a:pt x="154742" y="165100"/>
                </a:lnTo>
                <a:lnTo>
                  <a:pt x="152686" y="162758"/>
                </a:lnTo>
                <a:close/>
              </a:path>
              <a:path w="577215" h="2184400">
                <a:moveTo>
                  <a:pt x="145176" y="165100"/>
                </a:moveTo>
                <a:lnTo>
                  <a:pt x="144287" y="177800"/>
                </a:lnTo>
                <a:lnTo>
                  <a:pt x="146102" y="177800"/>
                </a:lnTo>
                <a:lnTo>
                  <a:pt x="145176" y="165100"/>
                </a:lnTo>
                <a:close/>
              </a:path>
              <a:path w="577215" h="2184400">
                <a:moveTo>
                  <a:pt x="204981" y="165100"/>
                </a:moveTo>
                <a:lnTo>
                  <a:pt x="161992" y="165100"/>
                </a:lnTo>
                <a:lnTo>
                  <a:pt x="161113" y="177800"/>
                </a:lnTo>
                <a:lnTo>
                  <a:pt x="195867" y="177800"/>
                </a:lnTo>
                <a:lnTo>
                  <a:pt x="204981" y="165100"/>
                </a:lnTo>
                <a:close/>
              </a:path>
              <a:path w="577215" h="2184400">
                <a:moveTo>
                  <a:pt x="154759" y="165012"/>
                </a:moveTo>
                <a:close/>
              </a:path>
              <a:path w="577215" h="2184400">
                <a:moveTo>
                  <a:pt x="189939" y="114300"/>
                </a:moveTo>
                <a:lnTo>
                  <a:pt x="173943" y="114300"/>
                </a:lnTo>
                <a:lnTo>
                  <a:pt x="162132" y="127000"/>
                </a:lnTo>
                <a:lnTo>
                  <a:pt x="154759" y="165012"/>
                </a:lnTo>
                <a:lnTo>
                  <a:pt x="199942" y="165100"/>
                </a:lnTo>
                <a:lnTo>
                  <a:pt x="196529" y="152400"/>
                </a:lnTo>
                <a:lnTo>
                  <a:pt x="205204" y="152400"/>
                </a:lnTo>
                <a:lnTo>
                  <a:pt x="214119" y="139700"/>
                </a:lnTo>
                <a:lnTo>
                  <a:pt x="211424" y="127000"/>
                </a:lnTo>
                <a:lnTo>
                  <a:pt x="189446" y="127000"/>
                </a:lnTo>
                <a:lnTo>
                  <a:pt x="189939" y="114300"/>
                </a:lnTo>
                <a:close/>
              </a:path>
              <a:path w="577215" h="2184400">
                <a:moveTo>
                  <a:pt x="150879" y="152400"/>
                </a:moveTo>
                <a:lnTo>
                  <a:pt x="143158" y="152400"/>
                </a:lnTo>
                <a:lnTo>
                  <a:pt x="152686" y="162758"/>
                </a:lnTo>
                <a:lnTo>
                  <a:pt x="150879" y="152400"/>
                </a:lnTo>
                <a:close/>
              </a:path>
              <a:path w="577215" h="2184400">
                <a:moveTo>
                  <a:pt x="151400" y="139700"/>
                </a:moveTo>
                <a:lnTo>
                  <a:pt x="147879" y="152400"/>
                </a:lnTo>
                <a:lnTo>
                  <a:pt x="151649" y="152400"/>
                </a:lnTo>
                <a:lnTo>
                  <a:pt x="151400" y="139700"/>
                </a:lnTo>
                <a:close/>
              </a:path>
              <a:path w="577215" h="2184400">
                <a:moveTo>
                  <a:pt x="155534" y="127000"/>
                </a:moveTo>
                <a:lnTo>
                  <a:pt x="154657" y="127000"/>
                </a:lnTo>
                <a:lnTo>
                  <a:pt x="153404" y="139700"/>
                </a:lnTo>
                <a:lnTo>
                  <a:pt x="155534" y="127000"/>
                </a:lnTo>
                <a:close/>
              </a:path>
              <a:path w="577215" h="2184400">
                <a:moveTo>
                  <a:pt x="199216" y="114300"/>
                </a:moveTo>
                <a:lnTo>
                  <a:pt x="189939" y="114300"/>
                </a:lnTo>
                <a:lnTo>
                  <a:pt x="189446" y="127000"/>
                </a:lnTo>
                <a:lnTo>
                  <a:pt x="193934" y="127000"/>
                </a:lnTo>
                <a:lnTo>
                  <a:pt x="199216" y="114300"/>
                </a:lnTo>
                <a:close/>
              </a:path>
              <a:path w="577215" h="2184400">
                <a:moveTo>
                  <a:pt x="204096" y="114300"/>
                </a:moveTo>
                <a:lnTo>
                  <a:pt x="199216" y="114300"/>
                </a:lnTo>
                <a:lnTo>
                  <a:pt x="193934" y="127000"/>
                </a:lnTo>
                <a:lnTo>
                  <a:pt x="207381" y="127000"/>
                </a:lnTo>
                <a:lnTo>
                  <a:pt x="204096" y="114300"/>
                </a:lnTo>
                <a:close/>
              </a:path>
              <a:path w="577215" h="2184400">
                <a:moveTo>
                  <a:pt x="207051" y="114300"/>
                </a:moveTo>
                <a:lnTo>
                  <a:pt x="204096" y="114300"/>
                </a:lnTo>
                <a:lnTo>
                  <a:pt x="207381" y="127000"/>
                </a:lnTo>
                <a:lnTo>
                  <a:pt x="209834" y="127000"/>
                </a:lnTo>
                <a:lnTo>
                  <a:pt x="207051" y="114300"/>
                </a:lnTo>
                <a:close/>
              </a:path>
              <a:path w="577215" h="2184400">
                <a:moveTo>
                  <a:pt x="223030" y="114300"/>
                </a:moveTo>
                <a:lnTo>
                  <a:pt x="207051" y="114300"/>
                </a:lnTo>
                <a:lnTo>
                  <a:pt x="209834" y="127000"/>
                </a:lnTo>
                <a:lnTo>
                  <a:pt x="218983" y="127000"/>
                </a:lnTo>
                <a:lnTo>
                  <a:pt x="223030" y="114300"/>
                </a:lnTo>
                <a:close/>
              </a:path>
              <a:path w="577215" h="2184400">
                <a:moveTo>
                  <a:pt x="160641" y="101600"/>
                </a:moveTo>
                <a:lnTo>
                  <a:pt x="157743" y="101600"/>
                </a:lnTo>
                <a:lnTo>
                  <a:pt x="155875" y="114300"/>
                </a:lnTo>
                <a:lnTo>
                  <a:pt x="159800" y="114300"/>
                </a:lnTo>
                <a:lnTo>
                  <a:pt x="160641" y="101600"/>
                </a:lnTo>
                <a:close/>
              </a:path>
              <a:path w="577215" h="2184400">
                <a:moveTo>
                  <a:pt x="167823" y="106259"/>
                </a:moveTo>
                <a:lnTo>
                  <a:pt x="167037" y="114300"/>
                </a:lnTo>
                <a:lnTo>
                  <a:pt x="170055" y="114300"/>
                </a:lnTo>
                <a:lnTo>
                  <a:pt x="170018" y="111684"/>
                </a:lnTo>
                <a:lnTo>
                  <a:pt x="167823" y="106259"/>
                </a:lnTo>
                <a:close/>
              </a:path>
              <a:path w="577215" h="2184400">
                <a:moveTo>
                  <a:pt x="174749" y="101600"/>
                </a:moveTo>
                <a:lnTo>
                  <a:pt x="169877" y="101600"/>
                </a:lnTo>
                <a:lnTo>
                  <a:pt x="170018" y="111684"/>
                </a:lnTo>
                <a:lnTo>
                  <a:pt x="171077" y="114300"/>
                </a:lnTo>
                <a:lnTo>
                  <a:pt x="174708" y="103200"/>
                </a:lnTo>
                <a:lnTo>
                  <a:pt x="174749" y="101600"/>
                </a:lnTo>
                <a:close/>
              </a:path>
              <a:path w="577215" h="2184400">
                <a:moveTo>
                  <a:pt x="174593" y="107677"/>
                </a:moveTo>
                <a:lnTo>
                  <a:pt x="171077" y="114300"/>
                </a:lnTo>
                <a:lnTo>
                  <a:pt x="174422" y="114300"/>
                </a:lnTo>
                <a:lnTo>
                  <a:pt x="174593" y="107677"/>
                </a:lnTo>
                <a:close/>
              </a:path>
              <a:path w="577215" h="2184400">
                <a:moveTo>
                  <a:pt x="191760" y="101600"/>
                </a:moveTo>
                <a:lnTo>
                  <a:pt x="186480" y="101600"/>
                </a:lnTo>
                <a:lnTo>
                  <a:pt x="183504" y="114300"/>
                </a:lnTo>
                <a:lnTo>
                  <a:pt x="186324" y="114300"/>
                </a:lnTo>
                <a:lnTo>
                  <a:pt x="191760" y="101600"/>
                </a:lnTo>
                <a:close/>
              </a:path>
              <a:path w="577215" h="2184400">
                <a:moveTo>
                  <a:pt x="229133" y="101600"/>
                </a:moveTo>
                <a:lnTo>
                  <a:pt x="196243" y="101600"/>
                </a:lnTo>
                <a:lnTo>
                  <a:pt x="193108" y="114300"/>
                </a:lnTo>
                <a:lnTo>
                  <a:pt x="221714" y="114300"/>
                </a:lnTo>
                <a:lnTo>
                  <a:pt x="229133" y="101600"/>
                </a:lnTo>
                <a:close/>
              </a:path>
              <a:path w="577215" h="2184400">
                <a:moveTo>
                  <a:pt x="233850" y="101600"/>
                </a:moveTo>
                <a:lnTo>
                  <a:pt x="229208" y="101600"/>
                </a:lnTo>
                <a:lnTo>
                  <a:pt x="231303" y="114300"/>
                </a:lnTo>
                <a:lnTo>
                  <a:pt x="233850" y="101600"/>
                </a:lnTo>
                <a:close/>
              </a:path>
              <a:path w="577215" h="2184400">
                <a:moveTo>
                  <a:pt x="177819" y="101600"/>
                </a:moveTo>
                <a:lnTo>
                  <a:pt x="175232" y="101600"/>
                </a:lnTo>
                <a:lnTo>
                  <a:pt x="174708" y="103200"/>
                </a:lnTo>
                <a:lnTo>
                  <a:pt x="174593" y="107677"/>
                </a:lnTo>
                <a:lnTo>
                  <a:pt x="177819" y="101600"/>
                </a:lnTo>
                <a:close/>
              </a:path>
              <a:path w="577215" h="2184400">
                <a:moveTo>
                  <a:pt x="168278" y="101600"/>
                </a:moveTo>
                <a:lnTo>
                  <a:pt x="165937" y="101600"/>
                </a:lnTo>
                <a:lnTo>
                  <a:pt x="167823" y="106259"/>
                </a:lnTo>
                <a:lnTo>
                  <a:pt x="168278" y="101600"/>
                </a:lnTo>
                <a:close/>
              </a:path>
              <a:path w="577215" h="2184400">
                <a:moveTo>
                  <a:pt x="175232" y="101600"/>
                </a:moveTo>
                <a:lnTo>
                  <a:pt x="174749" y="101600"/>
                </a:lnTo>
                <a:lnTo>
                  <a:pt x="174708" y="103200"/>
                </a:lnTo>
                <a:lnTo>
                  <a:pt x="175232" y="101600"/>
                </a:lnTo>
                <a:close/>
              </a:path>
              <a:path w="577215" h="2184400">
                <a:moveTo>
                  <a:pt x="200610" y="63500"/>
                </a:moveTo>
                <a:lnTo>
                  <a:pt x="171591" y="63500"/>
                </a:lnTo>
                <a:lnTo>
                  <a:pt x="167615" y="76200"/>
                </a:lnTo>
                <a:lnTo>
                  <a:pt x="165257" y="101600"/>
                </a:lnTo>
                <a:lnTo>
                  <a:pt x="229429" y="101600"/>
                </a:lnTo>
                <a:lnTo>
                  <a:pt x="226921" y="88900"/>
                </a:lnTo>
                <a:lnTo>
                  <a:pt x="170555" y="88900"/>
                </a:lnTo>
                <a:lnTo>
                  <a:pt x="169139" y="76200"/>
                </a:lnTo>
                <a:lnTo>
                  <a:pt x="193929" y="76200"/>
                </a:lnTo>
                <a:lnTo>
                  <a:pt x="200610" y="63500"/>
                </a:lnTo>
                <a:close/>
              </a:path>
              <a:path w="577215" h="2184400">
                <a:moveTo>
                  <a:pt x="198002" y="76200"/>
                </a:moveTo>
                <a:lnTo>
                  <a:pt x="181988" y="76200"/>
                </a:lnTo>
                <a:lnTo>
                  <a:pt x="180883" y="88900"/>
                </a:lnTo>
                <a:lnTo>
                  <a:pt x="198237" y="88900"/>
                </a:lnTo>
                <a:lnTo>
                  <a:pt x="198002" y="76200"/>
                </a:lnTo>
                <a:close/>
              </a:path>
              <a:path w="577215" h="2184400">
                <a:moveTo>
                  <a:pt x="225929" y="76200"/>
                </a:moveTo>
                <a:lnTo>
                  <a:pt x="199898" y="76200"/>
                </a:lnTo>
                <a:lnTo>
                  <a:pt x="199423" y="88900"/>
                </a:lnTo>
                <a:lnTo>
                  <a:pt x="226921" y="88900"/>
                </a:lnTo>
                <a:lnTo>
                  <a:pt x="225929" y="76200"/>
                </a:lnTo>
                <a:close/>
              </a:path>
              <a:path w="577215" h="2184400">
                <a:moveTo>
                  <a:pt x="240669" y="63500"/>
                </a:moveTo>
                <a:lnTo>
                  <a:pt x="216150" y="63500"/>
                </a:lnTo>
                <a:lnTo>
                  <a:pt x="213667" y="76200"/>
                </a:lnTo>
                <a:lnTo>
                  <a:pt x="231919" y="76200"/>
                </a:lnTo>
                <a:lnTo>
                  <a:pt x="240058" y="88900"/>
                </a:lnTo>
                <a:lnTo>
                  <a:pt x="244818" y="76200"/>
                </a:lnTo>
                <a:lnTo>
                  <a:pt x="240669" y="63500"/>
                </a:lnTo>
                <a:close/>
              </a:path>
              <a:path w="577215" h="2184400">
                <a:moveTo>
                  <a:pt x="208703" y="63500"/>
                </a:moveTo>
                <a:lnTo>
                  <a:pt x="200610" y="63500"/>
                </a:lnTo>
                <a:lnTo>
                  <a:pt x="197970" y="76200"/>
                </a:lnTo>
                <a:lnTo>
                  <a:pt x="213667" y="76200"/>
                </a:lnTo>
                <a:lnTo>
                  <a:pt x="208703" y="63500"/>
                </a:lnTo>
                <a:close/>
              </a:path>
              <a:path w="577215" h="2184400">
                <a:moveTo>
                  <a:pt x="191726" y="50800"/>
                </a:moveTo>
                <a:lnTo>
                  <a:pt x="187171" y="50800"/>
                </a:lnTo>
                <a:lnTo>
                  <a:pt x="188397" y="63500"/>
                </a:lnTo>
                <a:lnTo>
                  <a:pt x="191726" y="50800"/>
                </a:lnTo>
                <a:close/>
              </a:path>
              <a:path w="577215" h="2184400">
                <a:moveTo>
                  <a:pt x="251718" y="38100"/>
                </a:moveTo>
                <a:lnTo>
                  <a:pt x="198255" y="38100"/>
                </a:lnTo>
                <a:lnTo>
                  <a:pt x="198335" y="50800"/>
                </a:lnTo>
                <a:lnTo>
                  <a:pt x="190396" y="63500"/>
                </a:lnTo>
                <a:lnTo>
                  <a:pt x="245641" y="63500"/>
                </a:lnTo>
                <a:lnTo>
                  <a:pt x="245576" y="50800"/>
                </a:lnTo>
                <a:lnTo>
                  <a:pt x="245820" y="50800"/>
                </a:lnTo>
                <a:lnTo>
                  <a:pt x="251718" y="38100"/>
                </a:lnTo>
                <a:close/>
              </a:path>
              <a:path w="577215" h="2184400">
                <a:moveTo>
                  <a:pt x="194202" y="38100"/>
                </a:moveTo>
                <a:lnTo>
                  <a:pt x="193827" y="50800"/>
                </a:lnTo>
                <a:lnTo>
                  <a:pt x="194535" y="50800"/>
                </a:lnTo>
                <a:lnTo>
                  <a:pt x="194202" y="38100"/>
                </a:lnTo>
                <a:close/>
              </a:path>
              <a:path w="577215" h="2184400">
                <a:moveTo>
                  <a:pt x="258046" y="38100"/>
                </a:moveTo>
                <a:lnTo>
                  <a:pt x="254081" y="38100"/>
                </a:lnTo>
                <a:lnTo>
                  <a:pt x="257094" y="50800"/>
                </a:lnTo>
                <a:lnTo>
                  <a:pt x="258046" y="38100"/>
                </a:lnTo>
                <a:close/>
              </a:path>
              <a:path w="577215" h="2184400">
                <a:moveTo>
                  <a:pt x="188124" y="27403"/>
                </a:moveTo>
                <a:lnTo>
                  <a:pt x="181503" y="38100"/>
                </a:lnTo>
                <a:lnTo>
                  <a:pt x="189597" y="38100"/>
                </a:lnTo>
                <a:lnTo>
                  <a:pt x="188124" y="27403"/>
                </a:lnTo>
                <a:close/>
              </a:path>
              <a:path w="577215" h="2184400">
                <a:moveTo>
                  <a:pt x="206925" y="0"/>
                </a:moveTo>
                <a:lnTo>
                  <a:pt x="198667" y="0"/>
                </a:lnTo>
                <a:lnTo>
                  <a:pt x="193949" y="12700"/>
                </a:lnTo>
                <a:lnTo>
                  <a:pt x="189364" y="25400"/>
                </a:lnTo>
                <a:lnTo>
                  <a:pt x="188407" y="26946"/>
                </a:lnTo>
                <a:lnTo>
                  <a:pt x="192434" y="38100"/>
                </a:lnTo>
                <a:lnTo>
                  <a:pt x="205501" y="38100"/>
                </a:lnTo>
                <a:lnTo>
                  <a:pt x="201704" y="25400"/>
                </a:lnTo>
                <a:lnTo>
                  <a:pt x="219956" y="25400"/>
                </a:lnTo>
                <a:lnTo>
                  <a:pt x="218915" y="12700"/>
                </a:lnTo>
                <a:lnTo>
                  <a:pt x="201640" y="12700"/>
                </a:lnTo>
                <a:lnTo>
                  <a:pt x="206925" y="0"/>
                </a:lnTo>
                <a:close/>
              </a:path>
              <a:path w="577215" h="2184400">
                <a:moveTo>
                  <a:pt x="255157" y="25400"/>
                </a:moveTo>
                <a:lnTo>
                  <a:pt x="206356" y="25400"/>
                </a:lnTo>
                <a:lnTo>
                  <a:pt x="205501" y="38100"/>
                </a:lnTo>
                <a:lnTo>
                  <a:pt x="256208" y="38100"/>
                </a:lnTo>
                <a:lnTo>
                  <a:pt x="255157" y="25400"/>
                </a:lnTo>
                <a:close/>
              </a:path>
              <a:path w="577215" h="2184400">
                <a:moveTo>
                  <a:pt x="187848" y="25400"/>
                </a:moveTo>
                <a:lnTo>
                  <a:pt x="188124" y="27403"/>
                </a:lnTo>
                <a:lnTo>
                  <a:pt x="188407" y="26946"/>
                </a:lnTo>
                <a:lnTo>
                  <a:pt x="187848" y="25400"/>
                </a:lnTo>
                <a:close/>
              </a:path>
              <a:path w="577215" h="2184400">
                <a:moveTo>
                  <a:pt x="230796" y="0"/>
                </a:moveTo>
                <a:lnTo>
                  <a:pt x="229102" y="12700"/>
                </a:lnTo>
                <a:lnTo>
                  <a:pt x="219956" y="25400"/>
                </a:lnTo>
                <a:lnTo>
                  <a:pt x="247546" y="25400"/>
                </a:lnTo>
                <a:lnTo>
                  <a:pt x="246364" y="12700"/>
                </a:lnTo>
                <a:lnTo>
                  <a:pt x="234801" y="12700"/>
                </a:lnTo>
                <a:lnTo>
                  <a:pt x="230796" y="0"/>
                </a:lnTo>
                <a:close/>
              </a:path>
              <a:path w="577215" h="2184400">
                <a:moveTo>
                  <a:pt x="250355" y="12700"/>
                </a:moveTo>
                <a:lnTo>
                  <a:pt x="248981" y="12700"/>
                </a:lnTo>
                <a:lnTo>
                  <a:pt x="249204" y="25400"/>
                </a:lnTo>
                <a:lnTo>
                  <a:pt x="250355" y="12700"/>
                </a:lnTo>
                <a:close/>
              </a:path>
              <a:path w="577215" h="2184400">
                <a:moveTo>
                  <a:pt x="216569" y="0"/>
                </a:moveTo>
                <a:lnTo>
                  <a:pt x="207833" y="12700"/>
                </a:lnTo>
                <a:lnTo>
                  <a:pt x="218915" y="12700"/>
                </a:lnTo>
                <a:lnTo>
                  <a:pt x="216569" y="0"/>
                </a:lnTo>
                <a:close/>
              </a:path>
            </a:pathLst>
          </a:custGeom>
          <a:solidFill>
            <a:srgbClr val="EC5D57"/>
          </a:solidFill>
        </p:spPr>
        <p:txBody>
          <a:bodyPr wrap="square" lIns="0" tIns="0" rIns="0" bIns="0" rtlCol="0"/>
          <a:lstStyle/>
          <a:p>
            <a:endParaRPr/>
          </a:p>
        </p:txBody>
      </p:sp>
      <p:sp>
        <p:nvSpPr>
          <p:cNvPr id="17" name="object 17"/>
          <p:cNvSpPr/>
          <p:nvPr/>
        </p:nvSpPr>
        <p:spPr>
          <a:xfrm>
            <a:off x="9773319" y="4214471"/>
            <a:ext cx="360829" cy="1371600"/>
          </a:xfrm>
          <a:prstGeom prst="rect">
            <a:avLst/>
          </a:prstGeom>
          <a:blipFill>
            <a:blip r:embed="rId3" cstate="print"/>
            <a:stretch>
              <a:fillRect/>
            </a:stretch>
          </a:blipFill>
        </p:spPr>
        <p:txBody>
          <a:bodyPr wrap="square" lIns="0" tIns="0" rIns="0" bIns="0" rtlCol="0"/>
          <a:lstStyle/>
          <a:p>
            <a:endParaRPr/>
          </a:p>
        </p:txBody>
      </p:sp>
      <p:sp>
        <p:nvSpPr>
          <p:cNvPr id="18" name="object 18"/>
          <p:cNvSpPr txBox="1"/>
          <p:nvPr/>
        </p:nvSpPr>
        <p:spPr>
          <a:xfrm>
            <a:off x="3824820" y="5436471"/>
            <a:ext cx="827405" cy="324448"/>
          </a:xfrm>
          <a:prstGeom prst="rect">
            <a:avLst/>
          </a:prstGeom>
          <a:ln w="25400">
            <a:solidFill>
              <a:srgbClr val="85888D"/>
            </a:solidFill>
          </a:ln>
        </p:spPr>
        <p:txBody>
          <a:bodyPr vert="horz" wrap="square" lIns="0" tIns="62230" rIns="0" bIns="0" rtlCol="0">
            <a:spAutoFit/>
          </a:bodyPr>
          <a:lstStyle/>
          <a:p>
            <a:pPr marL="60960">
              <a:spcBef>
                <a:spcPts val="490"/>
              </a:spcBef>
            </a:pPr>
            <a:r>
              <a:rPr sz="1700" spc="-15" dirty="0">
                <a:latin typeface="Verdana"/>
                <a:cs typeface="Verdana"/>
              </a:rPr>
              <a:t>Kernel</a:t>
            </a:r>
            <a:endParaRPr sz="1700">
              <a:latin typeface="Verdana"/>
              <a:cs typeface="Verdana"/>
            </a:endParaRPr>
          </a:p>
        </p:txBody>
      </p:sp>
      <p:sp>
        <p:nvSpPr>
          <p:cNvPr id="19" name="object 19"/>
          <p:cNvSpPr txBox="1"/>
          <p:nvPr/>
        </p:nvSpPr>
        <p:spPr>
          <a:xfrm>
            <a:off x="5841608" y="3908191"/>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1</a:t>
            </a:r>
            <a:endParaRPr sz="1700">
              <a:latin typeface="Verdana"/>
              <a:cs typeface="Verdana"/>
            </a:endParaRPr>
          </a:p>
        </p:txBody>
      </p:sp>
      <p:sp>
        <p:nvSpPr>
          <p:cNvPr id="20" name="object 20"/>
          <p:cNvSpPr txBox="1"/>
          <p:nvPr/>
        </p:nvSpPr>
        <p:spPr>
          <a:xfrm>
            <a:off x="5841608" y="4759091"/>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2</a:t>
            </a:r>
            <a:endParaRPr sz="1700">
              <a:latin typeface="Verdana"/>
              <a:cs typeface="Verdana"/>
            </a:endParaRPr>
          </a:p>
        </p:txBody>
      </p:sp>
      <p:sp>
        <p:nvSpPr>
          <p:cNvPr id="21" name="object 21"/>
          <p:cNvSpPr txBox="1"/>
          <p:nvPr/>
        </p:nvSpPr>
        <p:spPr>
          <a:xfrm>
            <a:off x="5841608" y="5609990"/>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3</a:t>
            </a:r>
            <a:endParaRPr sz="1700">
              <a:latin typeface="Verdana"/>
              <a:cs typeface="Verdana"/>
            </a:endParaRPr>
          </a:p>
        </p:txBody>
      </p:sp>
      <p:sp>
        <p:nvSpPr>
          <p:cNvPr id="22" name="object 22"/>
          <p:cNvSpPr/>
          <p:nvPr/>
        </p:nvSpPr>
        <p:spPr>
          <a:xfrm>
            <a:off x="4609148" y="4088799"/>
            <a:ext cx="1166495" cy="1358900"/>
          </a:xfrm>
          <a:custGeom>
            <a:avLst/>
            <a:gdLst/>
            <a:ahLst/>
            <a:cxnLst/>
            <a:rect l="l" t="t" r="r" b="b"/>
            <a:pathLst>
              <a:path w="1166495" h="1358900">
                <a:moveTo>
                  <a:pt x="0" y="1358749"/>
                </a:moveTo>
                <a:lnTo>
                  <a:pt x="1157998" y="9636"/>
                </a:lnTo>
                <a:lnTo>
                  <a:pt x="1166270" y="0"/>
                </a:lnTo>
              </a:path>
            </a:pathLst>
          </a:custGeom>
          <a:ln w="25399">
            <a:solidFill>
              <a:srgbClr val="000000"/>
            </a:solidFill>
          </a:ln>
        </p:spPr>
        <p:txBody>
          <a:bodyPr wrap="square" lIns="0" tIns="0" rIns="0" bIns="0" rtlCol="0"/>
          <a:lstStyle/>
          <a:p>
            <a:endParaRPr/>
          </a:p>
        </p:txBody>
      </p:sp>
      <p:sp>
        <p:nvSpPr>
          <p:cNvPr id="23" name="object 23"/>
          <p:cNvSpPr/>
          <p:nvPr/>
        </p:nvSpPr>
        <p:spPr>
          <a:xfrm>
            <a:off x="5720889" y="4005923"/>
            <a:ext cx="125730" cy="132715"/>
          </a:xfrm>
          <a:custGeom>
            <a:avLst/>
            <a:gdLst/>
            <a:ahLst/>
            <a:cxnLst/>
            <a:rect l="l" t="t" r="r" b="b"/>
            <a:pathLst>
              <a:path w="125729" h="132714">
                <a:moveTo>
                  <a:pt x="125665" y="0"/>
                </a:moveTo>
                <a:lnTo>
                  <a:pt x="0" y="52810"/>
                </a:lnTo>
                <a:lnTo>
                  <a:pt x="92514" y="132218"/>
                </a:lnTo>
                <a:lnTo>
                  <a:pt x="125665" y="0"/>
                </a:lnTo>
                <a:close/>
              </a:path>
            </a:pathLst>
          </a:custGeom>
          <a:solidFill>
            <a:srgbClr val="000000"/>
          </a:solidFill>
        </p:spPr>
        <p:txBody>
          <a:bodyPr wrap="square" lIns="0" tIns="0" rIns="0" bIns="0" rtlCol="0"/>
          <a:lstStyle/>
          <a:p>
            <a:endParaRPr/>
          </a:p>
        </p:txBody>
      </p:sp>
      <p:sp>
        <p:nvSpPr>
          <p:cNvPr id="24" name="object 24"/>
          <p:cNvSpPr/>
          <p:nvPr/>
        </p:nvSpPr>
        <p:spPr>
          <a:xfrm>
            <a:off x="4732776" y="4137508"/>
            <a:ext cx="1113790" cy="1280795"/>
          </a:xfrm>
          <a:custGeom>
            <a:avLst/>
            <a:gdLst/>
            <a:ahLst/>
            <a:cxnLst/>
            <a:rect l="l" t="t" r="r" b="b"/>
            <a:pathLst>
              <a:path w="1113789" h="1280795">
                <a:moveTo>
                  <a:pt x="0" y="1280246"/>
                </a:moveTo>
                <a:lnTo>
                  <a:pt x="8335" y="1270665"/>
                </a:lnTo>
                <a:lnTo>
                  <a:pt x="1113778" y="0"/>
                </a:lnTo>
              </a:path>
            </a:pathLst>
          </a:custGeom>
          <a:ln w="25399">
            <a:solidFill>
              <a:srgbClr val="000000"/>
            </a:solidFill>
          </a:ln>
        </p:spPr>
        <p:txBody>
          <a:bodyPr wrap="square" lIns="0" tIns="0" rIns="0" bIns="0" rtlCol="0"/>
          <a:lstStyle/>
          <a:p>
            <a:endParaRPr/>
          </a:p>
        </p:txBody>
      </p:sp>
      <p:sp>
        <p:nvSpPr>
          <p:cNvPr id="25" name="object 25"/>
          <p:cNvSpPr/>
          <p:nvPr/>
        </p:nvSpPr>
        <p:spPr>
          <a:xfrm>
            <a:off x="4661089" y="5368161"/>
            <a:ext cx="126364" cy="132080"/>
          </a:xfrm>
          <a:custGeom>
            <a:avLst/>
            <a:gdLst/>
            <a:ahLst/>
            <a:cxnLst/>
            <a:rect l="l" t="t" r="r" b="b"/>
            <a:pathLst>
              <a:path w="126364" h="132079">
                <a:moveTo>
                  <a:pt x="34030" y="0"/>
                </a:moveTo>
                <a:lnTo>
                  <a:pt x="0" y="131993"/>
                </a:lnTo>
                <a:lnTo>
                  <a:pt x="126013" y="80022"/>
                </a:lnTo>
                <a:lnTo>
                  <a:pt x="34030" y="0"/>
                </a:lnTo>
                <a:close/>
              </a:path>
            </a:pathLst>
          </a:custGeom>
          <a:solidFill>
            <a:srgbClr val="000000"/>
          </a:solidFill>
        </p:spPr>
        <p:txBody>
          <a:bodyPr wrap="square" lIns="0" tIns="0" rIns="0" bIns="0" rtlCol="0"/>
          <a:lstStyle/>
          <a:p>
            <a:endParaRPr/>
          </a:p>
        </p:txBody>
      </p:sp>
      <p:sp>
        <p:nvSpPr>
          <p:cNvPr id="26" name="object 26"/>
          <p:cNvSpPr/>
          <p:nvPr/>
        </p:nvSpPr>
        <p:spPr>
          <a:xfrm>
            <a:off x="4678139" y="5708885"/>
            <a:ext cx="1059815" cy="22860"/>
          </a:xfrm>
          <a:custGeom>
            <a:avLst/>
            <a:gdLst/>
            <a:ahLst/>
            <a:cxnLst/>
            <a:rect l="l" t="t" r="r" b="b"/>
            <a:pathLst>
              <a:path w="1059814" h="22860">
                <a:moveTo>
                  <a:pt x="1059780" y="0"/>
                </a:moveTo>
                <a:lnTo>
                  <a:pt x="1047083" y="271"/>
                </a:lnTo>
                <a:lnTo>
                  <a:pt x="0" y="22689"/>
                </a:lnTo>
              </a:path>
            </a:pathLst>
          </a:custGeom>
          <a:ln w="25399">
            <a:solidFill>
              <a:srgbClr val="000000"/>
            </a:solidFill>
          </a:ln>
        </p:spPr>
        <p:txBody>
          <a:bodyPr wrap="square" lIns="0" tIns="0" rIns="0" bIns="0" rtlCol="0"/>
          <a:lstStyle/>
          <a:p>
            <a:endParaRPr/>
          </a:p>
        </p:txBody>
      </p:sp>
      <p:sp>
        <p:nvSpPr>
          <p:cNvPr id="27" name="object 27"/>
          <p:cNvSpPr/>
          <p:nvPr/>
        </p:nvSpPr>
        <p:spPr>
          <a:xfrm>
            <a:off x="5723917" y="5648211"/>
            <a:ext cx="123825" cy="121920"/>
          </a:xfrm>
          <a:custGeom>
            <a:avLst/>
            <a:gdLst/>
            <a:ahLst/>
            <a:cxnLst/>
            <a:rect l="l" t="t" r="r" b="b"/>
            <a:pathLst>
              <a:path w="123825" h="121920">
                <a:moveTo>
                  <a:pt x="0" y="0"/>
                </a:moveTo>
                <a:lnTo>
                  <a:pt x="2609" y="121892"/>
                </a:lnTo>
                <a:lnTo>
                  <a:pt x="123197" y="58336"/>
                </a:lnTo>
                <a:lnTo>
                  <a:pt x="0" y="0"/>
                </a:lnTo>
                <a:close/>
              </a:path>
            </a:pathLst>
          </a:custGeom>
          <a:solidFill>
            <a:srgbClr val="000000"/>
          </a:solidFill>
        </p:spPr>
        <p:txBody>
          <a:bodyPr wrap="square" lIns="0" tIns="0" rIns="0" bIns="0" rtlCol="0"/>
          <a:lstStyle/>
          <a:p>
            <a:endParaRPr/>
          </a:p>
        </p:txBody>
      </p:sp>
      <p:sp>
        <p:nvSpPr>
          <p:cNvPr id="28" name="object 28"/>
          <p:cNvSpPr/>
          <p:nvPr/>
        </p:nvSpPr>
        <p:spPr>
          <a:xfrm>
            <a:off x="4761598" y="5811630"/>
            <a:ext cx="1085850" cy="0"/>
          </a:xfrm>
          <a:custGeom>
            <a:avLst/>
            <a:gdLst/>
            <a:ahLst/>
            <a:cxnLst/>
            <a:rect l="l" t="t" r="r" b="b"/>
            <a:pathLst>
              <a:path w="1085850">
                <a:moveTo>
                  <a:pt x="1085308" y="0"/>
                </a:moveTo>
                <a:lnTo>
                  <a:pt x="12700" y="0"/>
                </a:lnTo>
                <a:lnTo>
                  <a:pt x="0" y="0"/>
                </a:lnTo>
              </a:path>
            </a:pathLst>
          </a:custGeom>
          <a:ln w="25400">
            <a:solidFill>
              <a:srgbClr val="000000"/>
            </a:solidFill>
          </a:ln>
        </p:spPr>
        <p:txBody>
          <a:bodyPr wrap="square" lIns="0" tIns="0" rIns="0" bIns="0" rtlCol="0"/>
          <a:lstStyle/>
          <a:p>
            <a:endParaRPr/>
          </a:p>
        </p:txBody>
      </p:sp>
      <p:sp>
        <p:nvSpPr>
          <p:cNvPr id="29" name="object 29"/>
          <p:cNvSpPr/>
          <p:nvPr/>
        </p:nvSpPr>
        <p:spPr>
          <a:xfrm>
            <a:off x="4652378" y="5750669"/>
            <a:ext cx="121920" cy="121920"/>
          </a:xfrm>
          <a:custGeom>
            <a:avLst/>
            <a:gdLst/>
            <a:ahLst/>
            <a:cxnLst/>
            <a:rect l="l" t="t" r="r" b="b"/>
            <a:pathLst>
              <a:path w="121919" h="121920">
                <a:moveTo>
                  <a:pt x="121919" y="0"/>
                </a:moveTo>
                <a:lnTo>
                  <a:pt x="0" y="60959"/>
                </a:lnTo>
                <a:lnTo>
                  <a:pt x="121919" y="121919"/>
                </a:lnTo>
                <a:lnTo>
                  <a:pt x="121919" y="0"/>
                </a:lnTo>
                <a:close/>
              </a:path>
            </a:pathLst>
          </a:custGeom>
          <a:solidFill>
            <a:srgbClr val="000000"/>
          </a:solidFill>
        </p:spPr>
        <p:txBody>
          <a:bodyPr wrap="square" lIns="0" tIns="0" rIns="0" bIns="0" rtlCol="0"/>
          <a:lstStyle/>
          <a:p>
            <a:endParaRPr/>
          </a:p>
        </p:txBody>
      </p:sp>
      <p:sp>
        <p:nvSpPr>
          <p:cNvPr id="30" name="object 30"/>
          <p:cNvSpPr/>
          <p:nvPr/>
        </p:nvSpPr>
        <p:spPr>
          <a:xfrm>
            <a:off x="4664794" y="4908896"/>
            <a:ext cx="1087755" cy="687070"/>
          </a:xfrm>
          <a:custGeom>
            <a:avLst/>
            <a:gdLst/>
            <a:ahLst/>
            <a:cxnLst/>
            <a:rect l="l" t="t" r="r" b="b"/>
            <a:pathLst>
              <a:path w="1087754" h="687070">
                <a:moveTo>
                  <a:pt x="1087635" y="0"/>
                </a:moveTo>
                <a:lnTo>
                  <a:pt x="1076896" y="6780"/>
                </a:lnTo>
                <a:lnTo>
                  <a:pt x="0" y="686699"/>
                </a:lnTo>
              </a:path>
            </a:pathLst>
          </a:custGeom>
          <a:ln w="25400">
            <a:solidFill>
              <a:srgbClr val="000000"/>
            </a:solidFill>
          </a:ln>
        </p:spPr>
        <p:txBody>
          <a:bodyPr wrap="square" lIns="0" tIns="0" rIns="0" bIns="0" rtlCol="0"/>
          <a:lstStyle/>
          <a:p>
            <a:endParaRPr/>
          </a:p>
        </p:txBody>
      </p:sp>
      <p:sp>
        <p:nvSpPr>
          <p:cNvPr id="31" name="object 31"/>
          <p:cNvSpPr/>
          <p:nvPr/>
        </p:nvSpPr>
        <p:spPr>
          <a:xfrm>
            <a:off x="5709145" y="4850588"/>
            <a:ext cx="135890" cy="116839"/>
          </a:xfrm>
          <a:custGeom>
            <a:avLst/>
            <a:gdLst/>
            <a:ahLst/>
            <a:cxnLst/>
            <a:rect l="l" t="t" r="r" b="b"/>
            <a:pathLst>
              <a:path w="135889" h="116839">
                <a:moveTo>
                  <a:pt x="135637" y="0"/>
                </a:moveTo>
                <a:lnTo>
                  <a:pt x="0" y="13543"/>
                </a:lnTo>
                <a:lnTo>
                  <a:pt x="65090" y="116635"/>
                </a:lnTo>
                <a:lnTo>
                  <a:pt x="135637" y="0"/>
                </a:lnTo>
                <a:close/>
              </a:path>
            </a:pathLst>
          </a:custGeom>
          <a:solidFill>
            <a:srgbClr val="000000"/>
          </a:solidFill>
        </p:spPr>
        <p:txBody>
          <a:bodyPr wrap="square" lIns="0" tIns="0" rIns="0" bIns="0" rtlCol="0"/>
          <a:lstStyle/>
          <a:p>
            <a:endParaRPr/>
          </a:p>
        </p:txBody>
      </p:sp>
      <p:sp>
        <p:nvSpPr>
          <p:cNvPr id="32" name="object 32"/>
          <p:cNvSpPr/>
          <p:nvPr/>
        </p:nvSpPr>
        <p:spPr>
          <a:xfrm>
            <a:off x="4744066" y="4939488"/>
            <a:ext cx="1113790" cy="699135"/>
          </a:xfrm>
          <a:custGeom>
            <a:avLst/>
            <a:gdLst/>
            <a:ahLst/>
            <a:cxnLst/>
            <a:rect l="l" t="t" r="r" b="b"/>
            <a:pathLst>
              <a:path w="1113789" h="699135">
                <a:moveTo>
                  <a:pt x="1113416" y="0"/>
                </a:moveTo>
                <a:lnTo>
                  <a:pt x="10757" y="691820"/>
                </a:lnTo>
                <a:lnTo>
                  <a:pt x="0" y="698569"/>
                </a:lnTo>
              </a:path>
            </a:pathLst>
          </a:custGeom>
          <a:ln w="25399">
            <a:solidFill>
              <a:srgbClr val="000000"/>
            </a:solidFill>
          </a:ln>
        </p:spPr>
        <p:txBody>
          <a:bodyPr wrap="square" lIns="0" tIns="0" rIns="0" bIns="0" rtlCol="0"/>
          <a:lstStyle/>
          <a:p>
            <a:endParaRPr/>
          </a:p>
        </p:txBody>
      </p:sp>
      <p:sp>
        <p:nvSpPr>
          <p:cNvPr id="33" name="object 33"/>
          <p:cNvSpPr/>
          <p:nvPr/>
        </p:nvSpPr>
        <p:spPr>
          <a:xfrm>
            <a:off x="4651547" y="5579670"/>
            <a:ext cx="135890" cy="116839"/>
          </a:xfrm>
          <a:custGeom>
            <a:avLst/>
            <a:gdLst/>
            <a:ahLst/>
            <a:cxnLst/>
            <a:rect l="l" t="t" r="r" b="b"/>
            <a:pathLst>
              <a:path w="135889" h="116839">
                <a:moveTo>
                  <a:pt x="70877" y="0"/>
                </a:moveTo>
                <a:lnTo>
                  <a:pt x="0" y="116434"/>
                </a:lnTo>
                <a:lnTo>
                  <a:pt x="135674" y="103275"/>
                </a:lnTo>
                <a:lnTo>
                  <a:pt x="70877" y="0"/>
                </a:lnTo>
                <a:close/>
              </a:path>
            </a:pathLst>
          </a:custGeom>
          <a:solidFill>
            <a:srgbClr val="000000"/>
          </a:solidFill>
        </p:spPr>
        <p:txBody>
          <a:bodyPr wrap="square" lIns="0" tIns="0" rIns="0" bIns="0" rtlCol="0"/>
          <a:lstStyle/>
          <a:p>
            <a:endParaRPr/>
          </a:p>
        </p:txBody>
      </p:sp>
      <p:sp>
        <p:nvSpPr>
          <p:cNvPr id="34" name="object 34"/>
          <p:cNvSpPr/>
          <p:nvPr/>
        </p:nvSpPr>
        <p:spPr>
          <a:xfrm>
            <a:off x="7716395" y="3246360"/>
            <a:ext cx="658495" cy="868044"/>
          </a:xfrm>
          <a:custGeom>
            <a:avLst/>
            <a:gdLst/>
            <a:ahLst/>
            <a:cxnLst/>
            <a:rect l="l" t="t" r="r" b="b"/>
            <a:pathLst>
              <a:path w="658495" h="868045">
                <a:moveTo>
                  <a:pt x="0" y="867753"/>
                </a:moveTo>
                <a:lnTo>
                  <a:pt x="650254" y="10120"/>
                </a:lnTo>
                <a:lnTo>
                  <a:pt x="657927" y="0"/>
                </a:lnTo>
              </a:path>
            </a:pathLst>
          </a:custGeom>
          <a:ln w="25400">
            <a:solidFill>
              <a:srgbClr val="000000"/>
            </a:solidFill>
          </a:ln>
        </p:spPr>
        <p:txBody>
          <a:bodyPr wrap="square" lIns="0" tIns="0" rIns="0" bIns="0" rtlCol="0"/>
          <a:lstStyle/>
          <a:p>
            <a:endParaRPr/>
          </a:p>
        </p:txBody>
      </p:sp>
      <p:sp>
        <p:nvSpPr>
          <p:cNvPr id="35" name="object 35"/>
          <p:cNvSpPr/>
          <p:nvPr/>
        </p:nvSpPr>
        <p:spPr>
          <a:xfrm>
            <a:off x="8318073" y="3159329"/>
            <a:ext cx="122555" cy="133985"/>
          </a:xfrm>
          <a:custGeom>
            <a:avLst/>
            <a:gdLst/>
            <a:ahLst/>
            <a:cxnLst/>
            <a:rect l="l" t="t" r="r" b="b"/>
            <a:pathLst>
              <a:path w="122554" h="133985">
                <a:moveTo>
                  <a:pt x="122236" y="0"/>
                </a:moveTo>
                <a:lnTo>
                  <a:pt x="0" y="60321"/>
                </a:lnTo>
                <a:lnTo>
                  <a:pt x="97152" y="133982"/>
                </a:lnTo>
                <a:lnTo>
                  <a:pt x="122236" y="0"/>
                </a:lnTo>
                <a:close/>
              </a:path>
            </a:pathLst>
          </a:custGeom>
          <a:solidFill>
            <a:srgbClr val="000000"/>
          </a:solidFill>
        </p:spPr>
        <p:txBody>
          <a:bodyPr wrap="square" lIns="0" tIns="0" rIns="0" bIns="0" rtlCol="0"/>
          <a:lstStyle/>
          <a:p>
            <a:endParaRPr/>
          </a:p>
        </p:txBody>
      </p:sp>
      <p:sp>
        <p:nvSpPr>
          <p:cNvPr id="36" name="object 36"/>
          <p:cNvSpPr/>
          <p:nvPr/>
        </p:nvSpPr>
        <p:spPr>
          <a:xfrm>
            <a:off x="7794807" y="4218172"/>
            <a:ext cx="772795" cy="1138555"/>
          </a:xfrm>
          <a:custGeom>
            <a:avLst/>
            <a:gdLst/>
            <a:ahLst/>
            <a:cxnLst/>
            <a:rect l="l" t="t" r="r" b="b"/>
            <a:pathLst>
              <a:path w="772795" h="1138554">
                <a:moveTo>
                  <a:pt x="772501" y="1138255"/>
                </a:moveTo>
                <a:lnTo>
                  <a:pt x="7131" y="10508"/>
                </a:lnTo>
                <a:lnTo>
                  <a:pt x="0" y="0"/>
                </a:lnTo>
              </a:path>
            </a:pathLst>
          </a:custGeom>
          <a:ln w="25400">
            <a:solidFill>
              <a:srgbClr val="000000"/>
            </a:solidFill>
          </a:ln>
        </p:spPr>
        <p:txBody>
          <a:bodyPr wrap="square" lIns="0" tIns="0" rIns="0" bIns="0" rtlCol="0"/>
          <a:lstStyle/>
          <a:p>
            <a:endParaRPr/>
          </a:p>
        </p:txBody>
      </p:sp>
      <p:sp>
        <p:nvSpPr>
          <p:cNvPr id="37" name="object 37"/>
          <p:cNvSpPr/>
          <p:nvPr/>
        </p:nvSpPr>
        <p:spPr>
          <a:xfrm>
            <a:off x="7733473" y="4127800"/>
            <a:ext cx="119380" cy="135255"/>
          </a:xfrm>
          <a:custGeom>
            <a:avLst/>
            <a:gdLst/>
            <a:ahLst/>
            <a:cxnLst/>
            <a:rect l="l" t="t" r="r" b="b"/>
            <a:pathLst>
              <a:path w="119379" h="135254">
                <a:moveTo>
                  <a:pt x="0" y="0"/>
                </a:moveTo>
                <a:lnTo>
                  <a:pt x="18025" y="135112"/>
                </a:lnTo>
                <a:lnTo>
                  <a:pt x="118906" y="66648"/>
                </a:lnTo>
                <a:lnTo>
                  <a:pt x="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145893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5" name="object 5"/>
          <p:cNvSpPr/>
          <p:nvPr/>
        </p:nvSpPr>
        <p:spPr>
          <a:xfrm>
            <a:off x="2119383" y="1550987"/>
            <a:ext cx="2426970" cy="308610"/>
          </a:xfrm>
          <a:custGeom>
            <a:avLst/>
            <a:gdLst/>
            <a:ahLst/>
            <a:cxnLst/>
            <a:rect l="l" t="t" r="r" b="b"/>
            <a:pathLst>
              <a:path w="2426970" h="308610">
                <a:moveTo>
                  <a:pt x="0" y="0"/>
                </a:moveTo>
                <a:lnTo>
                  <a:pt x="2426348" y="0"/>
                </a:lnTo>
                <a:lnTo>
                  <a:pt x="2426348" y="308322"/>
                </a:lnTo>
                <a:lnTo>
                  <a:pt x="0" y="308322"/>
                </a:lnTo>
                <a:lnTo>
                  <a:pt x="0" y="0"/>
                </a:lnTo>
                <a:close/>
              </a:path>
            </a:pathLst>
          </a:custGeom>
          <a:solidFill>
            <a:srgbClr val="FFFB00"/>
          </a:solidFill>
        </p:spPr>
        <p:txBody>
          <a:bodyPr wrap="square" lIns="0" tIns="0" rIns="0" bIns="0" rtlCol="0"/>
          <a:lstStyle/>
          <a:p>
            <a:endParaRPr/>
          </a:p>
        </p:txBody>
      </p:sp>
      <p:sp>
        <p:nvSpPr>
          <p:cNvPr id="11" name="object 11"/>
          <p:cNvSpPr txBox="1"/>
          <p:nvPr/>
        </p:nvSpPr>
        <p:spPr>
          <a:xfrm>
            <a:off x="2540000" y="5456933"/>
            <a:ext cx="1732914" cy="548005"/>
          </a:xfrm>
          <a:prstGeom prst="rect">
            <a:avLst/>
          </a:prstGeom>
        </p:spPr>
        <p:txBody>
          <a:bodyPr vert="horz" wrap="square" lIns="0" tIns="0" rIns="0" bIns="0" rtlCol="0">
            <a:spAutoFit/>
          </a:bodyPr>
          <a:lstStyle/>
          <a:p>
            <a:pPr marL="12700">
              <a:lnSpc>
                <a:spcPts val="1750"/>
              </a:lnSpc>
            </a:pPr>
            <a:r>
              <a:rPr sz="1600" b="1" dirty="0">
                <a:latin typeface="Courier New"/>
                <a:cs typeface="Courier New"/>
              </a:rPr>
              <a:t>}</a:t>
            </a:r>
            <a:endParaRPr sz="1600" dirty="0">
              <a:latin typeface="Courier New"/>
              <a:cs typeface="Courier New"/>
            </a:endParaRPr>
          </a:p>
          <a:p>
            <a:pPr marL="12700">
              <a:spcBef>
                <a:spcPts val="380"/>
              </a:spcBef>
            </a:pPr>
            <a:r>
              <a:rPr sz="1600" b="1" spc="-5" dirty="0">
                <a:latin typeface="Courier New"/>
                <a:cs typeface="Courier New"/>
              </a:rPr>
              <a:t>PROCESS_END();</a:t>
            </a:r>
            <a:endParaRPr sz="1600" dirty="0">
              <a:latin typeface="Courier New"/>
              <a:cs typeface="Courier New"/>
            </a:endParaRPr>
          </a:p>
        </p:txBody>
      </p:sp>
      <p:sp>
        <p:nvSpPr>
          <p:cNvPr id="8" name="object 8"/>
          <p:cNvSpPr txBox="1"/>
          <p:nvPr/>
        </p:nvSpPr>
        <p:spPr>
          <a:xfrm>
            <a:off x="2184400" y="1196339"/>
            <a:ext cx="5513070" cy="2784352"/>
          </a:xfrm>
          <a:prstGeom prst="rect">
            <a:avLst/>
          </a:prstGeom>
        </p:spPr>
        <p:txBody>
          <a:bodyPr vert="horz" wrap="square" lIns="0" tIns="60960" rIns="0" bIns="0" rtlCol="0">
            <a:spAutoFit/>
          </a:bodyPr>
          <a:lstStyle/>
          <a:p>
            <a:pPr marL="12700">
              <a:spcBef>
                <a:spcPts val="48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a:t>
            </a:r>
            <a:r>
              <a:rPr sz="1600" b="1" spc="-5" dirty="0">
                <a:solidFill>
                  <a:srgbClr val="FF7C00"/>
                </a:solidFill>
                <a:latin typeface="Courier New"/>
                <a:cs typeface="Courier New"/>
              </a:rPr>
              <a:t>contiki.h</a:t>
            </a:r>
            <a:r>
              <a:rPr sz="1600" b="1" spc="-5" dirty="0">
                <a:latin typeface="Courier New"/>
                <a:cs typeface="Courier New"/>
              </a:rPr>
              <a:t>”</a:t>
            </a:r>
            <a:endParaRPr sz="1600" dirty="0">
              <a:latin typeface="Courier New"/>
              <a:cs typeface="Courier New"/>
            </a:endParaRPr>
          </a:p>
          <a:p>
            <a:pPr marL="12700">
              <a:spcBef>
                <a:spcPts val="38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&lt;</a:t>
            </a:r>
            <a:r>
              <a:rPr sz="1600" b="1" spc="-5" dirty="0">
                <a:solidFill>
                  <a:srgbClr val="FF7C00"/>
                </a:solidFill>
                <a:latin typeface="Courier New"/>
                <a:cs typeface="Courier New"/>
              </a:rPr>
              <a:t>stdio.h</a:t>
            </a:r>
            <a:r>
              <a:rPr sz="1600" b="1" spc="-5" dirty="0">
                <a:latin typeface="Courier New"/>
                <a:cs typeface="Courier New"/>
              </a:rPr>
              <a:t>&gt;</a:t>
            </a:r>
            <a:endParaRPr sz="1600" dirty="0">
              <a:latin typeface="Courier New"/>
              <a:cs typeface="Courier New"/>
            </a:endParaRPr>
          </a:p>
          <a:p>
            <a:pPr>
              <a:spcBef>
                <a:spcPts val="10"/>
              </a:spcBef>
            </a:pPr>
            <a:endParaRPr sz="2600" dirty="0">
              <a:latin typeface="Times New Roman"/>
              <a:cs typeface="Times New Roman"/>
            </a:endParaRPr>
          </a:p>
          <a:p>
            <a:pPr marL="12700" marR="5080">
              <a:lnSpc>
                <a:spcPct val="119800"/>
              </a:lnSpc>
            </a:pPr>
            <a:r>
              <a:rPr sz="1600" b="1" spc="-5" dirty="0">
                <a:latin typeface="Courier New"/>
                <a:cs typeface="Courier New"/>
              </a:rPr>
              <a:t>PROCESS(</a:t>
            </a:r>
            <a:r>
              <a:rPr sz="1600" b="1" spc="-5" dirty="0">
                <a:solidFill>
                  <a:srgbClr val="021CA1"/>
                </a:solidFill>
                <a:latin typeface="Courier New"/>
                <a:cs typeface="Courier New"/>
              </a:rPr>
              <a:t>hello_world_process</a:t>
            </a:r>
            <a:r>
              <a:rPr sz="1600" spc="-5" dirty="0">
                <a:latin typeface="Courier New"/>
                <a:cs typeface="Courier New"/>
              </a:rPr>
              <a:t>, “</a:t>
            </a:r>
            <a:r>
              <a:rPr sz="1600" b="1" spc="-5" dirty="0">
                <a:solidFill>
                  <a:srgbClr val="008F00"/>
                </a:solidFill>
                <a:latin typeface="Courier New"/>
                <a:cs typeface="Courier New"/>
              </a:rPr>
              <a:t>hello world</a:t>
            </a:r>
            <a:r>
              <a:rPr sz="1600" b="1" spc="-5" dirty="0">
                <a:latin typeface="Courier New"/>
                <a:cs typeface="Courier New"/>
              </a:rPr>
              <a:t>”);  AUTOSTART_PROCESSES(&amp;</a:t>
            </a:r>
            <a:r>
              <a:rPr sz="1600" b="1" spc="-5" dirty="0">
                <a:solidFill>
                  <a:srgbClr val="021CA1"/>
                </a:solidFill>
                <a:latin typeface="Courier New"/>
                <a:cs typeface="Courier New"/>
              </a:rPr>
              <a:t>hello_world_process</a:t>
            </a:r>
            <a:r>
              <a:rPr sz="1600" b="1" spc="-5" dirty="0">
                <a:latin typeface="Courier New"/>
                <a:cs typeface="Courier New"/>
              </a:rPr>
              <a:t>);  PROCESS_THREAD(</a:t>
            </a:r>
            <a:r>
              <a:rPr sz="1600" b="1" spc="-5" dirty="0">
                <a:solidFill>
                  <a:srgbClr val="021CA1"/>
                </a:solidFill>
                <a:latin typeface="Courier New"/>
                <a:cs typeface="Courier New"/>
              </a:rPr>
              <a:t>hello_world_process</a:t>
            </a:r>
            <a:r>
              <a:rPr sz="1600" spc="-5" dirty="0">
                <a:latin typeface="Courier New"/>
                <a:cs typeface="Courier New"/>
              </a:rPr>
              <a:t>, </a:t>
            </a:r>
            <a:r>
              <a:rPr sz="1600" b="1" dirty="0">
                <a:solidFill>
                  <a:srgbClr val="6C6C6C"/>
                </a:solidFill>
                <a:latin typeface="Courier New"/>
                <a:cs typeface="Courier New"/>
              </a:rPr>
              <a:t>ev</a:t>
            </a:r>
            <a:r>
              <a:rPr sz="1600" dirty="0">
                <a:latin typeface="Courier New"/>
                <a:cs typeface="Courier New"/>
              </a:rPr>
              <a:t>,</a:t>
            </a:r>
            <a:r>
              <a:rPr sz="1600" spc="60" dirty="0">
                <a:latin typeface="Courier New"/>
                <a:cs typeface="Courier New"/>
              </a:rPr>
              <a:t> </a:t>
            </a:r>
            <a:r>
              <a:rPr sz="1600" b="1" dirty="0">
                <a:solidFill>
                  <a:srgbClr val="6C6C6C"/>
                </a:solidFill>
                <a:latin typeface="Courier New"/>
                <a:cs typeface="Courier New"/>
              </a:rPr>
              <a:t>data</a:t>
            </a:r>
            <a:r>
              <a:rPr sz="1600" b="1" dirty="0">
                <a:latin typeface="Courier New"/>
                <a:cs typeface="Courier New"/>
              </a:rPr>
              <a:t>)</a:t>
            </a:r>
            <a:endParaRPr sz="1600" dirty="0">
              <a:latin typeface="Courier New"/>
              <a:cs typeface="Courier New"/>
            </a:endParaRPr>
          </a:p>
          <a:p>
            <a:pPr marL="12700">
              <a:spcBef>
                <a:spcPts val="380"/>
              </a:spcBef>
            </a:pPr>
            <a:r>
              <a:rPr sz="1600" b="1" dirty="0">
                <a:latin typeface="Courier New"/>
                <a:cs typeface="Courier New"/>
              </a:rPr>
              <a:t>{</a:t>
            </a:r>
            <a:endParaRPr sz="1600" dirty="0">
              <a:latin typeface="Courier New"/>
              <a:cs typeface="Courier New"/>
            </a:endParaRPr>
          </a:p>
          <a:p>
            <a:pPr marL="368300">
              <a:spcBef>
                <a:spcPts val="380"/>
              </a:spcBef>
            </a:pPr>
            <a:r>
              <a:rPr sz="1600" b="1" spc="-5" dirty="0">
                <a:latin typeface="Courier New"/>
                <a:cs typeface="Courier New"/>
              </a:rPr>
              <a:t>PROCESS_BEGIN();</a:t>
            </a:r>
            <a:endParaRPr sz="1600" dirty="0">
              <a:latin typeface="Courier New"/>
              <a:cs typeface="Courier New"/>
            </a:endParaRPr>
          </a:p>
          <a:p>
            <a:pPr marL="368300">
              <a:spcBef>
                <a:spcPts val="380"/>
              </a:spcBef>
            </a:pPr>
            <a:r>
              <a:rPr sz="1600" b="1" spc="-5" dirty="0">
                <a:solidFill>
                  <a:srgbClr val="0433FF"/>
                </a:solidFill>
                <a:latin typeface="Courier New"/>
                <a:cs typeface="Courier New"/>
              </a:rPr>
              <a:t>// initialize statements come</a:t>
            </a:r>
            <a:r>
              <a:rPr sz="1600" b="1" spc="-35"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p:txBody>
      </p:sp>
      <p:sp>
        <p:nvSpPr>
          <p:cNvPr id="9" name="object 9"/>
          <p:cNvSpPr txBox="1"/>
          <p:nvPr/>
        </p:nvSpPr>
        <p:spPr>
          <a:xfrm>
            <a:off x="2488566" y="3960469"/>
            <a:ext cx="3507740" cy="260968"/>
          </a:xfrm>
          <a:prstGeom prst="rect">
            <a:avLst/>
          </a:prstGeom>
          <a:solidFill>
            <a:srgbClr val="FFFB00"/>
          </a:solidFill>
        </p:spPr>
        <p:txBody>
          <a:bodyPr vert="horz" wrap="square" lIns="0" tIns="14604" rIns="0" bIns="0" rtlCol="0">
            <a:spAutoFit/>
          </a:bodyPr>
          <a:lstStyle/>
          <a:p>
            <a:pPr marL="63500">
              <a:spcBef>
                <a:spcPts val="114"/>
              </a:spcBef>
            </a:pPr>
            <a:r>
              <a:rPr sz="1600" b="1" spc="-5" dirty="0">
                <a:latin typeface="Courier New"/>
                <a:cs typeface="Courier New"/>
              </a:rPr>
              <a:t>printf(</a:t>
            </a:r>
            <a:r>
              <a:rPr sz="1600" spc="-5" dirty="0">
                <a:latin typeface="Courier New"/>
                <a:cs typeface="Courier New"/>
              </a:rPr>
              <a:t>“</a:t>
            </a:r>
            <a:r>
              <a:rPr sz="1600" b="1" spc="-5" dirty="0">
                <a:solidFill>
                  <a:srgbClr val="008F00"/>
                </a:solidFill>
                <a:latin typeface="Courier New"/>
                <a:cs typeface="Courier New"/>
              </a:rPr>
              <a:t>Hello</a:t>
            </a:r>
            <a:r>
              <a:rPr sz="1600" b="1" spc="-10" dirty="0">
                <a:solidFill>
                  <a:srgbClr val="008F00"/>
                </a:solidFill>
                <a:latin typeface="Courier New"/>
                <a:cs typeface="Courier New"/>
              </a:rPr>
              <a:t> </a:t>
            </a:r>
            <a:r>
              <a:rPr sz="1600" b="1" spc="-5" dirty="0">
                <a:solidFill>
                  <a:srgbClr val="008F00"/>
                </a:solidFill>
                <a:latin typeface="Courier New"/>
                <a:cs typeface="Courier New"/>
              </a:rPr>
              <a:t>world!\n\r</a:t>
            </a:r>
            <a:r>
              <a:rPr sz="1600" b="1" spc="-5" dirty="0">
                <a:latin typeface="Courier New"/>
                <a:cs typeface="Courier New"/>
              </a:rPr>
              <a:t>”);</a:t>
            </a:r>
            <a:endParaRPr sz="1600">
              <a:latin typeface="Courier New"/>
              <a:cs typeface="Courier New"/>
            </a:endParaRPr>
          </a:p>
        </p:txBody>
      </p:sp>
      <p:sp>
        <p:nvSpPr>
          <p:cNvPr id="10" name="object 10"/>
          <p:cNvSpPr txBox="1"/>
          <p:nvPr/>
        </p:nvSpPr>
        <p:spPr>
          <a:xfrm>
            <a:off x="2540001" y="4206240"/>
            <a:ext cx="3104515" cy="1193800"/>
          </a:xfrm>
          <a:prstGeom prst="rect">
            <a:avLst/>
          </a:prstGeom>
        </p:spPr>
        <p:txBody>
          <a:bodyPr vert="horz" wrap="square" lIns="0" tIns="60960" rIns="0" bIns="0" rtlCol="0">
            <a:spAutoFit/>
          </a:bodyPr>
          <a:lstStyle/>
          <a:p>
            <a:pPr marL="12700">
              <a:spcBef>
                <a:spcPts val="480"/>
              </a:spcBef>
            </a:pPr>
            <a:r>
              <a:rPr sz="1600" b="1" spc="-5" dirty="0">
                <a:latin typeface="Courier New"/>
                <a:cs typeface="Courier New"/>
              </a:rPr>
              <a:t>while(</a:t>
            </a:r>
            <a:r>
              <a:rPr sz="1600" b="1" spc="-5" dirty="0">
                <a:solidFill>
                  <a:srgbClr val="941100"/>
                </a:solidFill>
                <a:latin typeface="Courier New"/>
                <a:cs typeface="Courier New"/>
              </a:rPr>
              <a:t>1</a:t>
            </a:r>
            <a:r>
              <a:rPr sz="1600" b="1" spc="-5" dirty="0">
                <a:latin typeface="Courier New"/>
                <a:cs typeface="Courier New"/>
              </a:rPr>
              <a:t>)</a:t>
            </a:r>
            <a:r>
              <a:rPr sz="1600" b="1" spc="-10" dirty="0">
                <a:latin typeface="Courier New"/>
                <a:cs typeface="Courier New"/>
              </a:rPr>
              <a:t> </a:t>
            </a:r>
            <a:r>
              <a:rPr sz="1600" b="1" dirty="0">
                <a:latin typeface="Courier New"/>
                <a:cs typeface="Courier New"/>
              </a:rPr>
              <a:t>{</a:t>
            </a:r>
            <a:endParaRPr sz="1600" dirty="0">
              <a:latin typeface="Courier New"/>
              <a:cs typeface="Courier New"/>
            </a:endParaRPr>
          </a:p>
          <a:p>
            <a:pPr marL="530860">
              <a:spcBef>
                <a:spcPts val="380"/>
              </a:spcBef>
            </a:pPr>
            <a:r>
              <a:rPr sz="1600" b="1" spc="-5" dirty="0">
                <a:solidFill>
                  <a:srgbClr val="0433FF"/>
                </a:solidFill>
                <a:latin typeface="Courier New"/>
                <a:cs typeface="Courier New"/>
              </a:rPr>
              <a:t>// perform tasks</a:t>
            </a:r>
            <a:r>
              <a:rPr sz="1600" b="1" spc="-90"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a:p>
            <a:pPr marL="530860" marR="5080">
              <a:lnSpc>
                <a:spcPct val="119800"/>
              </a:lnSpc>
            </a:pPr>
            <a:r>
              <a:rPr sz="1600" b="1" spc="-5" dirty="0">
                <a:solidFill>
                  <a:srgbClr val="0433FF"/>
                </a:solidFill>
                <a:latin typeface="Courier New"/>
                <a:cs typeface="Courier New"/>
              </a:rPr>
              <a:t>//  </a:t>
            </a:r>
            <a:r>
              <a:rPr sz="1600" b="1" spc="-5" dirty="0">
                <a:latin typeface="Courier New"/>
                <a:cs typeface="Courier New"/>
              </a:rPr>
              <a:t>PROCESS_WAIT_EVENT();</a:t>
            </a:r>
            <a:endParaRPr sz="1600" dirty="0">
              <a:latin typeface="Courier New"/>
              <a:cs typeface="Courier New"/>
            </a:endParaRPr>
          </a:p>
        </p:txBody>
      </p:sp>
      <p:sp>
        <p:nvSpPr>
          <p:cNvPr id="6" name="Title 1">
            <a:extLst>
              <a:ext uri="{FF2B5EF4-FFF2-40B4-BE49-F238E27FC236}">
                <a16:creationId xmlns:a16="http://schemas.microsoft.com/office/drawing/2014/main" id="{B173CA6B-A55E-1670-2947-7BC34A497F2F}"/>
              </a:ext>
            </a:extLst>
          </p:cNvPr>
          <p:cNvSpPr>
            <a:spLocks noGrp="1"/>
          </p:cNvSpPr>
          <p:nvPr>
            <p:ph type="title"/>
          </p:nvPr>
        </p:nvSpPr>
        <p:spPr>
          <a:xfrm>
            <a:off x="578892" y="132397"/>
            <a:ext cx="10515600" cy="1325563"/>
          </a:xfrm>
        </p:spPr>
        <p:txBody>
          <a:bodyPr>
            <a:normAutofit/>
          </a:bodyPr>
          <a:lstStyle/>
          <a:p>
            <a:r>
              <a:rPr lang="en-SG" sz="4000" dirty="0">
                <a:latin typeface="+mn-lt"/>
              </a:rPr>
              <a:t>Contiki operating system: Hello, World!</a:t>
            </a:r>
          </a:p>
        </p:txBody>
      </p:sp>
    </p:spTree>
    <p:extLst>
      <p:ext uri="{BB962C8B-B14F-4D97-AF65-F5344CB8AC3E}">
        <p14:creationId xmlns:p14="http://schemas.microsoft.com/office/powerpoint/2010/main" val="3456496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Administration and Course Logistics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1739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2594-BDDA-85A8-F76F-ABA183E8E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3A06D-DDA4-655F-57FD-D972DFCAF5B6}"/>
              </a:ext>
            </a:extLst>
          </p:cNvPr>
          <p:cNvSpPr>
            <a:spLocks noGrp="1"/>
          </p:cNvSpPr>
          <p:nvPr>
            <p:ph type="title"/>
          </p:nvPr>
        </p:nvSpPr>
        <p:spPr>
          <a:xfrm>
            <a:off x="442699" y="375786"/>
            <a:ext cx="10515600" cy="1325563"/>
          </a:xfrm>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51DAF78F-36DC-B76B-146C-87EAADB8C054}"/>
              </a:ext>
            </a:extLst>
          </p:cNvPr>
          <p:cNvSpPr>
            <a:spLocks noGrp="1"/>
          </p:cNvSpPr>
          <p:nvPr>
            <p:ph idx="1"/>
          </p:nvPr>
        </p:nvSpPr>
        <p:spPr>
          <a:xfrm>
            <a:off x="442699" y="1784578"/>
            <a:ext cx="11611401" cy="3701822"/>
          </a:xfrm>
        </p:spPr>
        <p:txBody>
          <a:bodyPr>
            <a:normAutofit/>
          </a:bodyPr>
          <a:lstStyle/>
          <a:p>
            <a:r>
              <a:rPr lang="en-US" b="1" dirty="0">
                <a:latin typeface="+mj-lt"/>
              </a:rPr>
              <a:t>Link Budget: </a:t>
            </a:r>
            <a:r>
              <a:rPr lang="en-US" dirty="0">
                <a:latin typeface="+mj-lt"/>
              </a:rPr>
              <a:t>One of the metrics that help you understand the gains and losses in a communication system. Applicable to radio waves, communication happening through cables, and other systems</a:t>
            </a:r>
          </a:p>
          <a:p>
            <a:r>
              <a:rPr lang="en-US" dirty="0">
                <a:latin typeface="+mj-lt"/>
              </a:rPr>
              <a:t>High link budget ensures that the wireless signal is received with a sufficient signal to noise (SNR) ratio for recovering of the sent information</a:t>
            </a:r>
          </a:p>
          <a:p>
            <a:endParaRPr lang="en-US" dirty="0">
              <a:latin typeface="+mj-lt"/>
            </a:endParaRPr>
          </a:p>
          <a:p>
            <a:pPr marL="0" indent="0" algn="ctr">
              <a:buNone/>
            </a:pPr>
            <a:r>
              <a:rPr lang="en-US" b="1" dirty="0">
                <a:latin typeface="+mj-lt"/>
              </a:rPr>
              <a:t>Receiver Power (dBm) = Transmitted Power (dBm) + Gains (dB) – Losses (dB)</a:t>
            </a:r>
          </a:p>
        </p:txBody>
      </p:sp>
      <p:sp>
        <p:nvSpPr>
          <p:cNvPr id="5" name="Slide Number Placeholder 4">
            <a:extLst>
              <a:ext uri="{FF2B5EF4-FFF2-40B4-BE49-F238E27FC236}">
                <a16:creationId xmlns:a16="http://schemas.microsoft.com/office/drawing/2014/main" id="{18D30F97-0A3F-5401-D141-AD2F644218CE}"/>
              </a:ext>
            </a:extLst>
          </p:cNvPr>
          <p:cNvSpPr>
            <a:spLocks noGrp="1"/>
          </p:cNvSpPr>
          <p:nvPr>
            <p:ph type="sldNum" sz="quarter" idx="12"/>
          </p:nvPr>
        </p:nvSpPr>
        <p:spPr/>
        <p:txBody>
          <a:bodyPr/>
          <a:lstStyle/>
          <a:p>
            <a:fld id="{687B7451-1438-CB4A-8106-82A64F1C7D7B}" type="slidenum">
              <a:rPr lang="sv-SE" smtClean="0"/>
              <a:pPr/>
              <a:t>20</a:t>
            </a:fld>
            <a:endParaRPr lang="sv-SE" dirty="0"/>
          </a:p>
        </p:txBody>
      </p:sp>
      <p:sp>
        <p:nvSpPr>
          <p:cNvPr id="6" name="AutoShape 2" descr="{\displaystyle \mathrm {SNR} ={\frac {P_{\mathrm {signal} }}{P_{\mathrm {noise} }}},}">
            <a:extLst>
              <a:ext uri="{FF2B5EF4-FFF2-40B4-BE49-F238E27FC236}">
                <a16:creationId xmlns:a16="http://schemas.microsoft.com/office/drawing/2014/main" id="{686C6C35-86E1-697E-2672-A7F20DCC9D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8788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B6993-6D6C-4499-C17B-C1AF6901E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7BE51-DBF5-7ED2-1E28-093BC44E0CDC}"/>
              </a:ext>
            </a:extLst>
          </p:cNvPr>
          <p:cNvSpPr>
            <a:spLocks noGrp="1"/>
          </p:cNvSpPr>
          <p:nvPr>
            <p:ph type="title"/>
          </p:nvPr>
        </p:nvSpPr>
        <p:spPr>
          <a:xfrm>
            <a:off x="685800" y="348090"/>
            <a:ext cx="10515600" cy="1325563"/>
          </a:xfrm>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8EC4FB0C-01BF-2065-E786-58996A7C237D}"/>
              </a:ext>
            </a:extLst>
          </p:cNvPr>
          <p:cNvSpPr>
            <a:spLocks noGrp="1"/>
          </p:cNvSpPr>
          <p:nvPr>
            <p:ph idx="1"/>
          </p:nvPr>
        </p:nvSpPr>
        <p:spPr>
          <a:xfrm>
            <a:off x="797541" y="1673653"/>
            <a:ext cx="10708659" cy="4290914"/>
          </a:xfrm>
        </p:spPr>
        <p:txBody>
          <a:bodyPr>
            <a:normAutofit fontScale="77500" lnSpcReduction="20000"/>
          </a:bodyPr>
          <a:lstStyle/>
          <a:p>
            <a:r>
              <a:rPr lang="en-US" sz="3600" b="1" dirty="0">
                <a:latin typeface="+mj-lt"/>
              </a:rPr>
              <a:t>Free space path loss (FSPL or FSL):</a:t>
            </a:r>
            <a:r>
              <a:rPr lang="en-US" dirty="0">
                <a:latin typeface="+mj-lt"/>
              </a:rPr>
              <a:t> </a:t>
            </a:r>
            <a:r>
              <a:rPr lang="en-US" sz="3600" dirty="0">
                <a:latin typeface="+mj-lt"/>
              </a:rPr>
              <a:t>The loss of power encountered by signal as it transmits from the transmitter to the receiver </a:t>
            </a:r>
          </a:p>
          <a:p>
            <a:pPr marL="457200" lvl="1" indent="0">
              <a:buNone/>
            </a:pPr>
            <a:endParaRPr lang="en-SG" b="0" i="0" dirty="0">
              <a:effectLst/>
              <a:latin typeface="+mj-lt"/>
            </a:endParaRPr>
          </a:p>
          <a:p>
            <a:pPr algn="l">
              <a:buFont typeface="Arial" panose="020B0604020202020204" pitchFamily="34" charset="0"/>
              <a:buChar char="•"/>
            </a:pPr>
            <a:endParaRPr lang="en-SG" dirty="0">
              <a:solidFill>
                <a:srgbClr val="ECECEC"/>
              </a:solidFill>
              <a:latin typeface="KaTeX_Main"/>
            </a:endParaRPr>
          </a:p>
          <a:p>
            <a:pPr algn="l">
              <a:buFont typeface="Arial" panose="020B0604020202020204" pitchFamily="34" charset="0"/>
              <a:buChar char="•"/>
            </a:pPr>
            <a:endParaRPr lang="en-SG" b="0" i="0" dirty="0">
              <a:solidFill>
                <a:srgbClr val="ECECEC"/>
              </a:solidFill>
              <a:effectLst/>
              <a:latin typeface="KaTeX_Main"/>
            </a:endParaRPr>
          </a:p>
          <a:p>
            <a:pPr algn="l">
              <a:buFont typeface="Arial" panose="020B0604020202020204" pitchFamily="34" charset="0"/>
              <a:buChar char="•"/>
            </a:pPr>
            <a:endParaRPr lang="en-SG" dirty="0">
              <a:solidFill>
                <a:srgbClr val="ECECEC"/>
              </a:solidFill>
              <a:latin typeface="KaTeX_Main"/>
            </a:endParaRPr>
          </a:p>
          <a:p>
            <a:pPr marL="0" indent="0" algn="l">
              <a:buNone/>
            </a:pPr>
            <a:endParaRPr lang="en-SG" b="0" i="0" dirty="0">
              <a:solidFill>
                <a:srgbClr val="ECECEC"/>
              </a:solidFill>
              <a:effectLst/>
              <a:latin typeface="KaTeX_Main"/>
            </a:endParaRPr>
          </a:p>
          <a:p>
            <a:pPr algn="l">
              <a:buFont typeface="Arial" panose="020B0604020202020204" pitchFamily="34" charset="0"/>
              <a:buChar char="•"/>
            </a:pPr>
            <a:r>
              <a:rPr lang="en-SG" sz="3400" b="0" i="1" dirty="0">
                <a:effectLst/>
                <a:latin typeface="+mj-lt"/>
              </a:rPr>
              <a:t>d</a:t>
            </a:r>
            <a:r>
              <a:rPr lang="en-SG" sz="3400" b="0" i="0" dirty="0">
                <a:effectLst/>
                <a:latin typeface="+mj-lt"/>
              </a:rPr>
              <a:t> is the distance between the transmitter and receiver antennas (in meters),</a:t>
            </a:r>
          </a:p>
          <a:p>
            <a:pPr algn="l">
              <a:buFont typeface="Arial" panose="020B0604020202020204" pitchFamily="34" charset="0"/>
              <a:buChar char="•"/>
            </a:pPr>
            <a:r>
              <a:rPr lang="en-SG" sz="3400" b="0" i="1" dirty="0">
                <a:effectLst/>
                <a:latin typeface="+mj-lt"/>
              </a:rPr>
              <a:t>f</a:t>
            </a:r>
            <a:r>
              <a:rPr lang="en-SG" sz="3400" b="0" i="0" dirty="0">
                <a:effectLst/>
                <a:latin typeface="+mj-lt"/>
              </a:rPr>
              <a:t> is the frequency of the signal (in Hertz),</a:t>
            </a:r>
          </a:p>
          <a:p>
            <a:pPr algn="l">
              <a:buFont typeface="Arial" panose="020B0604020202020204" pitchFamily="34" charset="0"/>
              <a:buChar char="•"/>
            </a:pPr>
            <a:r>
              <a:rPr lang="en-SG" sz="3400" b="0" i="1" dirty="0">
                <a:effectLst/>
                <a:latin typeface="+mj-lt"/>
              </a:rPr>
              <a:t>c</a:t>
            </a:r>
            <a:r>
              <a:rPr lang="en-SG" sz="3400" b="0" i="0" dirty="0">
                <a:effectLst/>
                <a:latin typeface="+mj-lt"/>
              </a:rPr>
              <a:t> is the speed of light in a vacuum</a:t>
            </a:r>
          </a:p>
          <a:p>
            <a:pPr marL="0" indent="0">
              <a:buNone/>
            </a:pPr>
            <a:br>
              <a:rPr lang="en-SG" dirty="0"/>
            </a:br>
            <a:endParaRPr lang="en-US" dirty="0">
              <a:latin typeface="+mj-lt"/>
            </a:endParaRPr>
          </a:p>
        </p:txBody>
      </p:sp>
      <p:sp>
        <p:nvSpPr>
          <p:cNvPr id="5" name="Slide Number Placeholder 4">
            <a:extLst>
              <a:ext uri="{FF2B5EF4-FFF2-40B4-BE49-F238E27FC236}">
                <a16:creationId xmlns:a16="http://schemas.microsoft.com/office/drawing/2014/main" id="{F07B0693-6C8B-19DB-3917-2E32A9CEF037}"/>
              </a:ext>
            </a:extLst>
          </p:cNvPr>
          <p:cNvSpPr>
            <a:spLocks noGrp="1"/>
          </p:cNvSpPr>
          <p:nvPr>
            <p:ph type="sldNum" sz="quarter" idx="12"/>
          </p:nvPr>
        </p:nvSpPr>
        <p:spPr/>
        <p:txBody>
          <a:bodyPr/>
          <a:lstStyle/>
          <a:p>
            <a:fld id="{687B7451-1438-CB4A-8106-82A64F1C7D7B}" type="slidenum">
              <a:rPr lang="sv-SE" smtClean="0"/>
              <a:pPr/>
              <a:t>21</a:t>
            </a:fld>
            <a:endParaRPr lang="sv-SE" dirty="0"/>
          </a:p>
        </p:txBody>
      </p:sp>
      <p:sp>
        <p:nvSpPr>
          <p:cNvPr id="6" name="AutoShape 2" descr="{\displaystyle \mathrm {SNR} ={\frac {P_{\mathrm {signal} }}{P_{\mathrm {noise} }}},}">
            <a:extLst>
              <a:ext uri="{FF2B5EF4-FFF2-40B4-BE49-F238E27FC236}">
                <a16:creationId xmlns:a16="http://schemas.microsoft.com/office/drawing/2014/main" id="{EC6919C7-097F-F94F-487C-F6342C3272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black text with black letters&#10;&#10;Description automatically generated">
            <a:extLst>
              <a:ext uri="{FF2B5EF4-FFF2-40B4-BE49-F238E27FC236}">
                <a16:creationId xmlns:a16="http://schemas.microsoft.com/office/drawing/2014/main" id="{8CE90D11-A9F8-5284-EF19-397156DA5F34}"/>
              </a:ext>
            </a:extLst>
          </p:cNvPr>
          <p:cNvPicPr>
            <a:picLocks noChangeAspect="1"/>
          </p:cNvPicPr>
          <p:nvPr/>
        </p:nvPicPr>
        <p:blipFill rotWithShape="1">
          <a:blip r:embed="rId2"/>
          <a:srcRect l="427" t="2914" r="16985" b="1586"/>
          <a:stretch/>
        </p:blipFill>
        <p:spPr>
          <a:xfrm>
            <a:off x="2803161" y="2826895"/>
            <a:ext cx="6280878" cy="899410"/>
          </a:xfrm>
          <a:prstGeom prst="rect">
            <a:avLst/>
          </a:prstGeom>
        </p:spPr>
      </p:pic>
    </p:spTree>
    <p:extLst>
      <p:ext uri="{BB962C8B-B14F-4D97-AF65-F5344CB8AC3E}">
        <p14:creationId xmlns:p14="http://schemas.microsoft.com/office/powerpoint/2010/main" val="3087057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CDB42-1710-CAF0-96D2-A5801BDA5289}"/>
              </a:ext>
            </a:extLst>
          </p:cNvPr>
          <p:cNvSpPr>
            <a:spLocks noGrp="1"/>
          </p:cNvSpPr>
          <p:nvPr>
            <p:ph type="title"/>
          </p:nvPr>
        </p:nvSpPr>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A00BF9F5-B6A0-4006-E5F9-FBFBA15BDB64}"/>
              </a:ext>
            </a:extLst>
          </p:cNvPr>
          <p:cNvSpPr>
            <a:spLocks noGrp="1"/>
          </p:cNvSpPr>
          <p:nvPr>
            <p:ph idx="1"/>
          </p:nvPr>
        </p:nvSpPr>
        <p:spPr>
          <a:xfrm>
            <a:off x="838200" y="1554211"/>
            <a:ext cx="11117239" cy="4351338"/>
          </a:xfrm>
        </p:spPr>
        <p:txBody>
          <a:bodyPr>
            <a:normAutofit/>
          </a:bodyPr>
          <a:lstStyle/>
          <a:p>
            <a:r>
              <a:rPr lang="en-US" b="1" dirty="0">
                <a:latin typeface="+mj-lt"/>
              </a:rPr>
              <a:t>Signal to Noise (SNR) ratio: </a:t>
            </a:r>
            <a:r>
              <a:rPr lang="en-US" dirty="0">
                <a:latin typeface="+mj-lt"/>
              </a:rPr>
              <a:t>It is defined as the ratio of the desired or target signal when compared to the background noise</a:t>
            </a:r>
          </a:p>
          <a:p>
            <a:pPr lvl="1"/>
            <a:r>
              <a:rPr lang="en-US" dirty="0">
                <a:latin typeface="+mj-lt"/>
              </a:rPr>
              <a:t>SNR =  P(signal) / P(noise)</a:t>
            </a:r>
          </a:p>
          <a:p>
            <a:pPr lvl="1"/>
            <a:endParaRPr lang="en-US" dirty="0">
              <a:latin typeface="+mj-lt"/>
            </a:endParaRPr>
          </a:p>
          <a:p>
            <a:r>
              <a:rPr lang="en-US" dirty="0">
                <a:latin typeface="+mj-lt"/>
              </a:rPr>
              <a:t>Often, SNR as a ratio is expressed in the units of decibel (dB)</a:t>
            </a:r>
          </a:p>
          <a:p>
            <a:pPr lvl="1"/>
            <a:r>
              <a:rPr lang="en-US" dirty="0">
                <a:latin typeface="+mj-lt"/>
              </a:rPr>
              <a:t>SNR = 1,  what would be the value in decibel? </a:t>
            </a:r>
          </a:p>
          <a:p>
            <a:endParaRPr lang="en-US" dirty="0">
              <a:latin typeface="+mj-lt"/>
            </a:endParaRPr>
          </a:p>
          <a:p>
            <a:r>
              <a:rPr lang="en-US" dirty="0">
                <a:latin typeface="+mj-lt"/>
              </a:rPr>
              <a:t>We would like to have the SNR to be as high as possible. For communication systems, it means stronger desired signal, resulting in  better link quality and reliability</a:t>
            </a:r>
          </a:p>
          <a:p>
            <a:endParaRPr lang="en-US" dirty="0">
              <a:latin typeface="+mj-lt"/>
            </a:endParaRPr>
          </a:p>
        </p:txBody>
      </p:sp>
      <p:sp>
        <p:nvSpPr>
          <p:cNvPr id="4" name="Footer Placeholder 3">
            <a:extLst>
              <a:ext uri="{FF2B5EF4-FFF2-40B4-BE49-F238E27FC236}">
                <a16:creationId xmlns:a16="http://schemas.microsoft.com/office/drawing/2014/main" id="{32D56827-CDA0-D04F-4AF4-84C925C01CED}"/>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E8694CB1-A43F-B169-96FF-47C1A525F7C2}"/>
              </a:ext>
            </a:extLst>
          </p:cNvPr>
          <p:cNvSpPr>
            <a:spLocks noGrp="1"/>
          </p:cNvSpPr>
          <p:nvPr>
            <p:ph type="sldNum" sz="quarter" idx="12"/>
          </p:nvPr>
        </p:nvSpPr>
        <p:spPr/>
        <p:txBody>
          <a:bodyPr/>
          <a:lstStyle/>
          <a:p>
            <a:fld id="{687B7451-1438-CB4A-8106-82A64F1C7D7B}" type="slidenum">
              <a:rPr lang="sv-SE" smtClean="0"/>
              <a:pPr/>
              <a:t>22</a:t>
            </a:fld>
            <a:endParaRPr lang="sv-SE" dirty="0"/>
          </a:p>
        </p:txBody>
      </p:sp>
      <p:sp>
        <p:nvSpPr>
          <p:cNvPr id="6" name="AutoShape 2" descr="{\displaystyle \mathrm {SNR} ={\frac {P_{\mathrm {signal} }}{P_{\mathrm {noise} }}},}">
            <a:extLst>
              <a:ext uri="{FF2B5EF4-FFF2-40B4-BE49-F238E27FC236}">
                <a16:creationId xmlns:a16="http://schemas.microsoft.com/office/drawing/2014/main" id="{A9BDC98C-A5AF-7A03-0492-AE60219AC7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51118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AE5B8-A43B-4311-3DC7-2F1ECB065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CB3BE-1F51-F8EE-2DDE-D2256BA17328}"/>
              </a:ext>
            </a:extLst>
          </p:cNvPr>
          <p:cNvSpPr>
            <a:spLocks noGrp="1"/>
          </p:cNvSpPr>
          <p:nvPr>
            <p:ph type="title"/>
          </p:nvPr>
        </p:nvSpPr>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9CA56E33-97CD-C193-45A4-1873BCF9487B}"/>
              </a:ext>
            </a:extLst>
          </p:cNvPr>
          <p:cNvSpPr>
            <a:spLocks noGrp="1"/>
          </p:cNvSpPr>
          <p:nvPr>
            <p:ph idx="1"/>
          </p:nvPr>
        </p:nvSpPr>
        <p:spPr>
          <a:xfrm>
            <a:off x="990600" y="1690688"/>
            <a:ext cx="10515600" cy="4351338"/>
          </a:xfrm>
        </p:spPr>
        <p:txBody>
          <a:bodyPr>
            <a:normAutofit/>
          </a:bodyPr>
          <a:lstStyle/>
          <a:p>
            <a:r>
              <a:rPr lang="en-US" dirty="0">
                <a:latin typeface="+mj-lt"/>
              </a:rPr>
              <a:t>How do you estimate the capacity of the channel?  </a:t>
            </a:r>
          </a:p>
          <a:p>
            <a:r>
              <a:rPr lang="en-US" dirty="0">
                <a:latin typeface="+mj-lt"/>
              </a:rPr>
              <a:t>And what do you mean by the capacity of the channel?</a:t>
            </a:r>
          </a:p>
          <a:p>
            <a:r>
              <a:rPr lang="en-US" dirty="0">
                <a:latin typeface="+mj-lt"/>
              </a:rPr>
              <a:t>Shannon capacity of the channel: The bandwidth available (B) , The quality of the channel (the level of noise, SNR)</a:t>
            </a:r>
          </a:p>
          <a:p>
            <a:pPr lvl="1">
              <a:defRPr/>
            </a:pPr>
            <a:endParaRPr lang="en-US" altLang="en-US" sz="2800" dirty="0">
              <a:effectLst>
                <a:outerShdw blurRad="38100" dist="38100" dir="2700000" algn="tl">
                  <a:srgbClr val="C0C0C0"/>
                </a:outerShdw>
              </a:effectLst>
              <a:latin typeface="+mj-lt"/>
            </a:endParaRPr>
          </a:p>
          <a:p>
            <a:pPr lvl="1">
              <a:defRPr/>
            </a:pPr>
            <a:r>
              <a:rPr lang="en-US" altLang="en-US" sz="3200" dirty="0">
                <a:effectLst>
                  <a:outerShdw blurRad="38100" dist="38100" dir="2700000" algn="tl">
                    <a:srgbClr val="C0C0C0"/>
                  </a:outerShdw>
                </a:effectLst>
                <a:latin typeface="+mj-lt"/>
              </a:rPr>
              <a:t>C = </a:t>
            </a:r>
            <a:r>
              <a:rPr lang="en-US" altLang="en-US" sz="3200" dirty="0">
                <a:solidFill>
                  <a:srgbClr val="FF0000"/>
                </a:solidFill>
                <a:effectLst>
                  <a:outerShdw blurRad="38100" dist="38100" dir="2700000" algn="tl">
                    <a:srgbClr val="C0C0C0"/>
                  </a:outerShdw>
                </a:effectLst>
                <a:latin typeface="+mj-lt"/>
              </a:rPr>
              <a:t>B</a:t>
            </a:r>
            <a:r>
              <a:rPr lang="en-US" altLang="en-US" sz="3200" dirty="0">
                <a:effectLst>
                  <a:outerShdw blurRad="38100" dist="38100" dir="2700000" algn="tl">
                    <a:srgbClr val="C0C0C0"/>
                  </a:outerShdw>
                </a:effectLst>
                <a:latin typeface="+mj-lt"/>
              </a:rPr>
              <a:t> * log</a:t>
            </a:r>
            <a:r>
              <a:rPr lang="en-US" altLang="en-US" sz="3200" baseline="-25000" dirty="0">
                <a:effectLst>
                  <a:outerShdw blurRad="38100" dist="38100" dir="2700000" algn="tl">
                    <a:srgbClr val="C0C0C0"/>
                  </a:outerShdw>
                </a:effectLst>
                <a:latin typeface="+mj-lt"/>
              </a:rPr>
              <a:t>2</a:t>
            </a:r>
            <a:r>
              <a:rPr lang="en-US" altLang="en-US" sz="3200" dirty="0">
                <a:effectLst>
                  <a:outerShdw blurRad="38100" dist="38100" dir="2700000" algn="tl">
                    <a:srgbClr val="C0C0C0"/>
                  </a:outerShdw>
                </a:effectLst>
                <a:latin typeface="+mj-lt"/>
              </a:rPr>
              <a:t>(1+</a:t>
            </a:r>
            <a:r>
              <a:rPr lang="en-US" altLang="en-US" sz="3200" dirty="0">
                <a:solidFill>
                  <a:srgbClr val="FF0000"/>
                </a:solidFill>
                <a:effectLst>
                  <a:outerShdw blurRad="38100" dist="38100" dir="2700000" algn="tl">
                    <a:srgbClr val="C0C0C0"/>
                  </a:outerShdw>
                </a:effectLst>
                <a:latin typeface="+mj-lt"/>
              </a:rPr>
              <a:t>SNR</a:t>
            </a:r>
            <a:r>
              <a:rPr lang="en-US" altLang="en-US" sz="3200" dirty="0">
                <a:effectLst>
                  <a:outerShdw blurRad="38100" dist="38100" dir="2700000" algn="tl">
                    <a:srgbClr val="C0C0C0"/>
                  </a:outerShdw>
                </a:effectLst>
                <a:latin typeface="+mj-lt"/>
              </a:rPr>
              <a:t>)</a:t>
            </a:r>
          </a:p>
          <a:p>
            <a:pPr lvl="1">
              <a:defRPr/>
            </a:pPr>
            <a:endParaRPr lang="en-US" altLang="en-US" sz="2800" dirty="0">
              <a:effectLst>
                <a:outerShdw blurRad="38100" dist="38100" dir="2700000" algn="tl">
                  <a:srgbClr val="C0C0C0"/>
                </a:outerShdw>
              </a:effectLst>
              <a:latin typeface="+mj-lt"/>
            </a:endParaRPr>
          </a:p>
          <a:p>
            <a:pPr>
              <a:defRPr/>
            </a:pPr>
            <a:r>
              <a:rPr lang="en-US" altLang="en-US" sz="2800" b="0" i="0" dirty="0">
                <a:latin typeface="+mj-lt"/>
              </a:rPr>
              <a:t>Intuitively, capacity increases with available bandwidth (linear) and increases with SNR (log)</a:t>
            </a:r>
          </a:p>
          <a:p>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AF6E83FC-352A-221A-4869-81D373F4A4C6}"/>
              </a:ext>
            </a:extLst>
          </p:cNvPr>
          <p:cNvSpPr>
            <a:spLocks noGrp="1"/>
          </p:cNvSpPr>
          <p:nvPr>
            <p:ph type="sldNum" sz="quarter" idx="12"/>
          </p:nvPr>
        </p:nvSpPr>
        <p:spPr/>
        <p:txBody>
          <a:bodyPr/>
          <a:lstStyle/>
          <a:p>
            <a:fld id="{687B7451-1438-CB4A-8106-82A64F1C7D7B}" type="slidenum">
              <a:rPr lang="sv-SE" smtClean="0"/>
              <a:pPr/>
              <a:t>23</a:t>
            </a:fld>
            <a:endParaRPr lang="sv-SE" dirty="0"/>
          </a:p>
        </p:txBody>
      </p:sp>
      <p:sp>
        <p:nvSpPr>
          <p:cNvPr id="6" name="AutoShape 2" descr="{\displaystyle \mathrm {SNR} ={\frac {P_{\mathrm {signal} }}{P_{\mathrm {noise} }}},}">
            <a:extLst>
              <a:ext uri="{FF2B5EF4-FFF2-40B4-BE49-F238E27FC236}">
                <a16:creationId xmlns:a16="http://schemas.microsoft.com/office/drawing/2014/main" id="{3E1262E0-E62E-CD91-D72B-CCAA53186E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0148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24</a:t>
            </a:fld>
            <a:endParaRPr lang="en-US"/>
          </a:p>
        </p:txBody>
      </p:sp>
      <p:sp>
        <p:nvSpPr>
          <p:cNvPr id="4" name="TextBox 3"/>
          <p:cNvSpPr txBox="1"/>
          <p:nvPr/>
        </p:nvSpPr>
        <p:spPr>
          <a:xfrm>
            <a:off x="431838" y="327497"/>
            <a:ext cx="11328324" cy="707886"/>
          </a:xfrm>
          <a:prstGeom prst="rect">
            <a:avLst/>
          </a:prstGeom>
          <a:noFill/>
        </p:spPr>
        <p:txBody>
          <a:bodyPr wrap="square" rtlCol="0">
            <a:spAutoFit/>
          </a:bodyPr>
          <a:lstStyle/>
          <a:p>
            <a:r>
              <a:rPr lang="en-US" sz="4000" dirty="0"/>
              <a:t>Various tradeoffs in range, frequency, </a:t>
            </a:r>
            <a:r>
              <a:rPr lang="en-US" sz="4000" dirty="0" err="1"/>
              <a:t>datarate</a:t>
            </a:r>
            <a:r>
              <a:rPr lang="en-US" sz="4000" dirty="0"/>
              <a:t>, power</a:t>
            </a:r>
          </a:p>
        </p:txBody>
      </p:sp>
      <p:sp>
        <p:nvSpPr>
          <p:cNvPr id="5" name="Rectangle 4"/>
          <p:cNvSpPr/>
          <p:nvPr/>
        </p:nvSpPr>
        <p:spPr>
          <a:xfrm>
            <a:off x="1166649" y="1493137"/>
            <a:ext cx="9485828" cy="1446550"/>
          </a:xfrm>
          <a:prstGeom prst="rect">
            <a:avLst/>
          </a:prstGeom>
        </p:spPr>
        <p:txBody>
          <a:bodyPr wrap="square">
            <a:spAutoFit/>
          </a:bodyPr>
          <a:lstStyle/>
          <a:p>
            <a:pPr>
              <a:defRPr/>
            </a:pPr>
            <a:r>
              <a:rPr lang="en-US" altLang="en-US" sz="3200" dirty="0">
                <a:solidFill>
                  <a:srgbClr val="0070C0"/>
                </a:solidFill>
                <a:effectLst>
                  <a:outerShdw blurRad="38100" dist="38100" dir="2700000" algn="tl">
                    <a:srgbClr val="C0C0C0"/>
                  </a:outerShdw>
                </a:effectLst>
                <a:latin typeface="Times New Roman" panose="02020603050405020304" pitchFamily="18" charset="0"/>
              </a:rPr>
              <a:t>C = B * log</a:t>
            </a:r>
            <a:r>
              <a:rPr lang="en-US" altLang="en-US" sz="3200" baseline="-25000" dirty="0">
                <a:solidFill>
                  <a:srgbClr val="0070C0"/>
                </a:solidFill>
                <a:effectLst>
                  <a:outerShdw blurRad="38100" dist="38100" dir="2700000" algn="tl">
                    <a:srgbClr val="C0C0C0"/>
                  </a:outerShdw>
                </a:effectLst>
                <a:latin typeface="Times New Roman" panose="02020603050405020304" pitchFamily="18" charset="0"/>
              </a:rPr>
              <a:t>2</a:t>
            </a:r>
            <a:r>
              <a:rPr lang="en-US" altLang="en-US" sz="3200" dirty="0">
                <a:solidFill>
                  <a:srgbClr val="0070C0"/>
                </a:solidFill>
                <a:effectLst>
                  <a:outerShdw blurRad="38100" dist="38100" dir="2700000" algn="tl">
                    <a:srgbClr val="C0C0C0"/>
                  </a:outerShdw>
                </a:effectLst>
                <a:latin typeface="Times New Roman" panose="02020603050405020304" pitchFamily="18" charset="0"/>
              </a:rPr>
              <a:t>(1+SNR)</a:t>
            </a:r>
          </a:p>
          <a:p>
            <a:pPr lvl="1">
              <a:defRPr/>
            </a:pPr>
            <a:endParaRPr lang="en-US" altLang="en-US" sz="2800" dirty="0">
              <a:effectLst>
                <a:outerShdw blurRad="38100" dist="38100" dir="2700000" algn="tl">
                  <a:srgbClr val="C0C0C0"/>
                </a:outerShdw>
              </a:effectLst>
              <a:latin typeface="Times New Roman" panose="02020603050405020304" pitchFamily="18" charset="0"/>
            </a:endParaRPr>
          </a:p>
          <a:p>
            <a:pPr lvl="1">
              <a:defRPr/>
            </a:pPr>
            <a:r>
              <a:rPr lang="en-US" altLang="en-US" sz="2800" dirty="0">
                <a:effectLst>
                  <a:outerShdw blurRad="38100" dist="38100" dir="2700000" algn="tl">
                    <a:srgbClr val="C0C0C0"/>
                  </a:outerShdw>
                </a:effectLst>
                <a:latin typeface="Times New Roman" panose="02020603050405020304" pitchFamily="18" charset="0"/>
              </a:rPr>
              <a:t>SNR – </a:t>
            </a:r>
            <a:r>
              <a:rPr lang="en-US" altLang="en-US" sz="2800" dirty="0">
                <a:solidFill>
                  <a:srgbClr val="FF0000"/>
                </a:solidFill>
                <a:effectLst>
                  <a:outerShdw blurRad="38100" dist="38100" dir="2700000" algn="tl">
                    <a:srgbClr val="C0C0C0"/>
                  </a:outerShdw>
                </a:effectLst>
                <a:latin typeface="Times New Roman" panose="02020603050405020304" pitchFamily="18" charset="0"/>
              </a:rPr>
              <a:t>signal</a:t>
            </a:r>
            <a:r>
              <a:rPr lang="en-US" altLang="en-US" sz="2800" dirty="0">
                <a:effectLst>
                  <a:outerShdw blurRad="38100" dist="38100" dir="2700000" algn="tl">
                    <a:srgbClr val="C0C0C0"/>
                  </a:outerShdw>
                </a:effectLst>
                <a:latin typeface="Times New Roman" panose="02020603050405020304" pitchFamily="18" charset="0"/>
              </a:rPr>
              <a:t>-to-noise ratio</a:t>
            </a:r>
          </a:p>
        </p:txBody>
      </p:sp>
      <p:graphicFrame>
        <p:nvGraphicFramePr>
          <p:cNvPr id="6" name="Object 2"/>
          <p:cNvGraphicFramePr>
            <a:graphicFrameLocks noChangeAspect="1"/>
          </p:cNvGraphicFramePr>
          <p:nvPr/>
        </p:nvGraphicFramePr>
        <p:xfrm>
          <a:off x="1321688" y="3679588"/>
          <a:ext cx="4587875" cy="1751013"/>
        </p:xfrm>
        <a:graphic>
          <a:graphicData uri="http://schemas.openxmlformats.org/presentationml/2006/ole">
            <mc:AlternateContent xmlns:mc="http://schemas.openxmlformats.org/markup-compatibility/2006">
              <mc:Choice xmlns:v="urn:schemas-microsoft-com:vml" Requires="v">
                <p:oleObj name="Equation" r:id="rId2" imgW="1320480" imgH="507960" progId="Equation.3">
                  <p:embed/>
                </p:oleObj>
              </mc:Choice>
              <mc:Fallback>
                <p:oleObj name="Equation" r:id="rId2" imgW="1320480" imgH="507960" progId="Equation.3">
                  <p:embed/>
                  <p:pic>
                    <p:nvPicPr>
                      <p:cNvPr id="6" name="Object 2"/>
                      <p:cNvPicPr>
                        <a:picLocks noChangeAspect="1" noChangeArrowheads="1"/>
                      </p:cNvPicPr>
                      <p:nvPr/>
                    </p:nvPicPr>
                    <p:blipFill>
                      <a:blip r:embed="rId3"/>
                      <a:srcRect/>
                      <a:stretch>
                        <a:fillRect/>
                      </a:stretch>
                    </p:blipFill>
                    <p:spPr bwMode="auto">
                      <a:xfrm>
                        <a:off x="1321688" y="3679588"/>
                        <a:ext cx="4587875" cy="1751013"/>
                      </a:xfrm>
                      <a:prstGeom prst="rect">
                        <a:avLst/>
                      </a:prstGeom>
                      <a:noFill/>
                    </p:spPr>
                  </p:pic>
                </p:oleObj>
              </mc:Fallback>
            </mc:AlternateContent>
          </a:graphicData>
        </a:graphic>
      </p:graphicFrame>
      <p:sp>
        <p:nvSpPr>
          <p:cNvPr id="8" name="TextBox 7"/>
          <p:cNvSpPr txBox="1"/>
          <p:nvPr/>
        </p:nvSpPr>
        <p:spPr>
          <a:xfrm>
            <a:off x="6196975" y="1278931"/>
            <a:ext cx="5304158" cy="4801314"/>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70C0"/>
                </a:solidFill>
                <a:latin typeface="+mj-lt"/>
              </a:rPr>
              <a:t>Power</a:t>
            </a:r>
            <a:r>
              <a:rPr lang="en-US" sz="2400" dirty="0">
                <a:latin typeface="+mj-lt"/>
              </a:rPr>
              <a:t> is (usually) a constraint</a:t>
            </a:r>
          </a:p>
          <a:p>
            <a:pPr marL="742950" lvl="1" indent="-285750">
              <a:buFont typeface="Arial" panose="020B0604020202020204" pitchFamily="34" charset="0"/>
              <a:buChar char="•"/>
            </a:pPr>
            <a:r>
              <a:rPr lang="en-US" sz="2400" dirty="0">
                <a:latin typeface="+mj-lt"/>
              </a:rPr>
              <a:t>Increase in power can result in higher range/data rate</a:t>
            </a:r>
          </a:p>
          <a:p>
            <a:pPr marL="742950" lvl="1" indent="-285750">
              <a:buFont typeface="Arial" panose="020B0604020202020204" pitchFamily="34" charset="0"/>
              <a:buChar char="•"/>
            </a:pPr>
            <a:r>
              <a:rPr lang="en-US" sz="2400" dirty="0">
                <a:latin typeface="+mj-lt"/>
              </a:rPr>
              <a:t>Lower lifespan of the device</a:t>
            </a:r>
          </a:p>
          <a:p>
            <a:pPr marL="285750" indent="-285750">
              <a:buFont typeface="Arial" panose="020B0604020202020204" pitchFamily="34" charset="0"/>
              <a:buChar char="•"/>
            </a:pPr>
            <a:r>
              <a:rPr lang="en-US" sz="2400" dirty="0">
                <a:latin typeface="+mj-lt"/>
              </a:rPr>
              <a:t>Increase </a:t>
            </a:r>
            <a:r>
              <a:rPr lang="en-US" sz="2400" b="1" dirty="0">
                <a:solidFill>
                  <a:srgbClr val="0070C0"/>
                </a:solidFill>
                <a:latin typeface="+mj-lt"/>
              </a:rPr>
              <a:t>data rate (C)</a:t>
            </a:r>
          </a:p>
          <a:p>
            <a:pPr marL="742950" lvl="1" indent="-285750">
              <a:buFont typeface="Arial" panose="020B0604020202020204" pitchFamily="34" charset="0"/>
              <a:buChar char="•"/>
            </a:pPr>
            <a:r>
              <a:rPr lang="en-US" sz="2400" dirty="0">
                <a:latin typeface="+mj-lt"/>
              </a:rPr>
              <a:t>Increase throughput by using a </a:t>
            </a:r>
            <a:r>
              <a:rPr lang="en-US" sz="2400" b="1" dirty="0">
                <a:solidFill>
                  <a:srgbClr val="0070C0"/>
                </a:solidFill>
                <a:latin typeface="+mj-lt"/>
              </a:rPr>
              <a:t>larger  bandwidth</a:t>
            </a:r>
            <a:r>
              <a:rPr lang="en-US" sz="2400" dirty="0">
                <a:solidFill>
                  <a:srgbClr val="0070C0"/>
                </a:solidFill>
                <a:latin typeface="+mj-lt"/>
              </a:rPr>
              <a:t> (B)</a:t>
            </a:r>
          </a:p>
          <a:p>
            <a:pPr marL="1200150" lvl="2" indent="-285750">
              <a:buFont typeface="Arial" panose="020B0604020202020204" pitchFamily="34" charset="0"/>
              <a:buChar char="•"/>
            </a:pPr>
            <a:r>
              <a:rPr lang="en-US" sz="2400" dirty="0">
                <a:latin typeface="+mj-lt"/>
              </a:rPr>
              <a:t>Transmits at </a:t>
            </a:r>
            <a:r>
              <a:rPr lang="en-US" sz="2400" b="1" dirty="0">
                <a:solidFill>
                  <a:srgbClr val="0070C0"/>
                </a:solidFill>
                <a:latin typeface="+mj-lt"/>
              </a:rPr>
              <a:t>higher frequencies </a:t>
            </a:r>
            <a:r>
              <a:rPr lang="en-US" sz="2400" dirty="0">
                <a:latin typeface="+mj-lt"/>
              </a:rPr>
              <a:t>(f)</a:t>
            </a:r>
            <a:endParaRPr lang="en-US" sz="2400" dirty="0">
              <a:solidFill>
                <a:srgbClr val="0070C0"/>
              </a:solidFill>
              <a:latin typeface="+mj-lt"/>
            </a:endParaRPr>
          </a:p>
          <a:p>
            <a:pPr marL="742950" lvl="1" indent="-285750">
              <a:buFont typeface="Arial" panose="020B0604020202020204" pitchFamily="34" charset="0"/>
              <a:buChar char="•"/>
            </a:pPr>
            <a:r>
              <a:rPr lang="en-US" sz="2400" b="1" dirty="0">
                <a:solidFill>
                  <a:srgbClr val="0070C0"/>
                </a:solidFill>
                <a:latin typeface="+mj-lt"/>
              </a:rPr>
              <a:t>Range</a:t>
            </a:r>
            <a:r>
              <a:rPr lang="en-US" sz="2400" dirty="0">
                <a:latin typeface="+mj-lt"/>
              </a:rPr>
              <a:t> decreases and vice versa</a:t>
            </a:r>
            <a:endParaRPr lang="en-US" sz="2400" dirty="0">
              <a:solidFill>
                <a:srgbClr val="0070C0"/>
              </a:solidFill>
              <a:latin typeface="+mj-lt"/>
            </a:endParaRPr>
          </a:p>
          <a:p>
            <a:pPr marL="285750" indent="-285750">
              <a:buFont typeface="Arial" panose="020B0604020202020204" pitchFamily="34" charset="0"/>
              <a:buChar char="•"/>
            </a:pPr>
            <a:r>
              <a:rPr lang="en-US" sz="2400" dirty="0">
                <a:latin typeface="+mj-lt"/>
              </a:rPr>
              <a:t>Improve design to increase gain (G)</a:t>
            </a:r>
          </a:p>
          <a:p>
            <a:pPr marL="742950" lvl="1" indent="-285750">
              <a:buFont typeface="Arial" panose="020B0604020202020204" pitchFamily="34" charset="0"/>
              <a:buChar char="•"/>
            </a:pPr>
            <a:r>
              <a:rPr lang="en-US" sz="2400" dirty="0">
                <a:latin typeface="+mj-lt"/>
              </a:rPr>
              <a:t>e.g. OFDM, MIMO etc.</a:t>
            </a:r>
          </a:p>
          <a:p>
            <a:endParaRPr lang="en-US" dirty="0"/>
          </a:p>
        </p:txBody>
      </p:sp>
      <p:sp>
        <p:nvSpPr>
          <p:cNvPr id="9" name="Rounded Rectangle 8"/>
          <p:cNvSpPr/>
          <p:nvPr/>
        </p:nvSpPr>
        <p:spPr>
          <a:xfrm>
            <a:off x="4225160" y="4566524"/>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561490" y="4561274"/>
            <a:ext cx="320562"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392822" y="4130913"/>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169243" y="1405333"/>
            <a:ext cx="457676" cy="825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914331" y="1405333"/>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0">
            <a:extLst>
              <a:ext uri="{FF2B5EF4-FFF2-40B4-BE49-F238E27FC236}">
                <a16:creationId xmlns:a16="http://schemas.microsoft.com/office/drawing/2014/main" id="{522C353F-89CD-4CFA-84A0-CFF71E1FDC7D}"/>
              </a:ext>
            </a:extLst>
          </p:cNvPr>
          <p:cNvSpPr/>
          <p:nvPr/>
        </p:nvSpPr>
        <p:spPr>
          <a:xfrm>
            <a:off x="1324304" y="4096631"/>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0">
            <a:extLst>
              <a:ext uri="{FF2B5EF4-FFF2-40B4-BE49-F238E27FC236}">
                <a16:creationId xmlns:a16="http://schemas.microsoft.com/office/drawing/2014/main" id="{0BB54A85-3C70-4C7E-86A1-1B352E9FB867}"/>
              </a:ext>
            </a:extLst>
          </p:cNvPr>
          <p:cNvSpPr/>
          <p:nvPr/>
        </p:nvSpPr>
        <p:spPr>
          <a:xfrm>
            <a:off x="2726663" y="2394014"/>
            <a:ext cx="922548" cy="570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2">
            <a:extLst>
              <a:ext uri="{FF2B5EF4-FFF2-40B4-BE49-F238E27FC236}">
                <a16:creationId xmlns:a16="http://schemas.microsoft.com/office/drawing/2014/main" id="{415A651A-BF83-4759-A497-4B4023079BDC}"/>
              </a:ext>
            </a:extLst>
          </p:cNvPr>
          <p:cNvSpPr/>
          <p:nvPr/>
        </p:nvSpPr>
        <p:spPr>
          <a:xfrm>
            <a:off x="3888829" y="1463902"/>
            <a:ext cx="762301" cy="651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794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b="1" dirty="0">
                <a:latin typeface="+mj-lt"/>
              </a:rPr>
              <a:t>Wireless communication basics</a:t>
            </a:r>
          </a:p>
          <a:p>
            <a:r>
              <a:rPr lang="en-US" dirty="0">
                <a:latin typeface="+mj-lt"/>
              </a:rPr>
              <a:t>Battery lifespan estimation</a:t>
            </a:r>
          </a:p>
          <a:p>
            <a:r>
              <a:rPr lang="en-US" dirty="0">
                <a:latin typeface="+mj-lt"/>
              </a:rPr>
              <a:t>Various states of radio transceivers</a:t>
            </a:r>
          </a:p>
          <a:p>
            <a:r>
              <a:rPr lang="en-US" dirty="0">
                <a:latin typeface="+mj-lt"/>
              </a:rPr>
              <a:t>Energy harvesting, low-power communication (Overview)</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25</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277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26</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Revisiting antennas and their gain</a:t>
            </a:r>
          </a:p>
        </p:txBody>
      </p:sp>
      <p:pic>
        <p:nvPicPr>
          <p:cNvPr id="2" name="Picture 1">
            <a:extLst>
              <a:ext uri="{FF2B5EF4-FFF2-40B4-BE49-F238E27FC236}">
                <a16:creationId xmlns:a16="http://schemas.microsoft.com/office/drawing/2014/main" id="{3D3C013A-9588-17DD-827F-DDC0F8F8A52D}"/>
              </a:ext>
            </a:extLst>
          </p:cNvPr>
          <p:cNvPicPr>
            <a:picLocks noChangeAspect="1"/>
          </p:cNvPicPr>
          <p:nvPr/>
        </p:nvPicPr>
        <p:blipFill>
          <a:blip r:embed="rId2"/>
          <a:stretch>
            <a:fillRect/>
          </a:stretch>
        </p:blipFill>
        <p:spPr>
          <a:xfrm>
            <a:off x="1034197" y="2228116"/>
            <a:ext cx="4064000" cy="4064000"/>
          </a:xfrm>
          <a:prstGeom prst="rect">
            <a:avLst/>
          </a:prstGeom>
        </p:spPr>
      </p:pic>
      <p:pic>
        <p:nvPicPr>
          <p:cNvPr id="7" name="Picture 6">
            <a:extLst>
              <a:ext uri="{FF2B5EF4-FFF2-40B4-BE49-F238E27FC236}">
                <a16:creationId xmlns:a16="http://schemas.microsoft.com/office/drawing/2014/main" id="{2343196F-0463-6556-623C-62D7149ADEBF}"/>
              </a:ext>
            </a:extLst>
          </p:cNvPr>
          <p:cNvPicPr>
            <a:picLocks noChangeAspect="1"/>
          </p:cNvPicPr>
          <p:nvPr/>
        </p:nvPicPr>
        <p:blipFill>
          <a:blip r:embed="rId3"/>
          <a:stretch>
            <a:fillRect/>
          </a:stretch>
        </p:blipFill>
        <p:spPr>
          <a:xfrm>
            <a:off x="6790868" y="2453121"/>
            <a:ext cx="4064000" cy="4064000"/>
          </a:xfrm>
          <a:prstGeom prst="rect">
            <a:avLst/>
          </a:prstGeom>
        </p:spPr>
      </p:pic>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645141" y="1288608"/>
            <a:ext cx="10708659" cy="116451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200" dirty="0">
                <a:latin typeface="+mj-lt"/>
              </a:rPr>
              <a:t>Yagi-</a:t>
            </a:r>
            <a:r>
              <a:rPr lang="en-US" sz="11200" dirty="0" err="1">
                <a:latin typeface="+mj-lt"/>
              </a:rPr>
              <a:t>uda</a:t>
            </a:r>
            <a:r>
              <a:rPr lang="en-US" sz="11200" dirty="0">
                <a:latin typeface="+mj-lt"/>
              </a:rPr>
              <a:t> antenna. It has a very high gain. The gain and directionality increases with the number of antenna elements.</a:t>
            </a:r>
          </a:p>
          <a:p>
            <a:pPr marL="457200" lvl="1" indent="0">
              <a:buFont typeface="Arial" panose="020B0604020202020204" pitchFamily="34" charset="0"/>
              <a:buNone/>
            </a:pPr>
            <a:endParaRPr lang="en-SG" dirty="0">
              <a:latin typeface="+mj-lt"/>
            </a:endParaRPr>
          </a:p>
          <a:p>
            <a:endParaRPr lang="en-SG" dirty="0">
              <a:solidFill>
                <a:srgbClr val="ECECEC"/>
              </a:solidFill>
              <a:latin typeface="KaTeX_Main"/>
            </a:endParaRPr>
          </a:p>
          <a:p>
            <a:endParaRPr lang="en-SG" dirty="0">
              <a:solidFill>
                <a:srgbClr val="ECECEC"/>
              </a:solidFill>
              <a:latin typeface="KaTeX_Main"/>
            </a:endParaRPr>
          </a:p>
          <a:p>
            <a:pPr marL="0" indent="0">
              <a:buFont typeface="Arial" panose="020B0604020202020204" pitchFamily="34" charset="0"/>
              <a:buNone/>
            </a:pPr>
            <a:br>
              <a:rPr lang="en-SG" dirty="0"/>
            </a:br>
            <a:endParaRPr lang="en-US" dirty="0">
              <a:latin typeface="+mj-lt"/>
            </a:endParaRPr>
          </a:p>
        </p:txBody>
      </p:sp>
      <p:sp>
        <p:nvSpPr>
          <p:cNvPr id="6" name="TextBox 5">
            <a:extLst>
              <a:ext uri="{FF2B5EF4-FFF2-40B4-BE49-F238E27FC236}">
                <a16:creationId xmlns:a16="http://schemas.microsoft.com/office/drawing/2014/main" id="{3159B0C5-983B-7898-27FF-6119D4068149}"/>
              </a:ext>
            </a:extLst>
          </p:cNvPr>
          <p:cNvSpPr txBox="1"/>
          <p:nvPr/>
        </p:nvSpPr>
        <p:spPr>
          <a:xfrm>
            <a:off x="1944062" y="6382921"/>
            <a:ext cx="2244269" cy="338554"/>
          </a:xfrm>
          <a:prstGeom prst="rect">
            <a:avLst/>
          </a:prstGeom>
          <a:noFill/>
        </p:spPr>
        <p:txBody>
          <a:bodyPr wrap="square" rtlCol="0">
            <a:spAutoFit/>
          </a:bodyPr>
          <a:lstStyle/>
          <a:p>
            <a:pPr algn="ctr"/>
            <a:r>
              <a:rPr lang="en-US" sz="1600" dirty="0">
                <a:latin typeface="+mj-lt"/>
              </a:rPr>
              <a:t>Antenna Gain: 23 </a:t>
            </a:r>
            <a:r>
              <a:rPr lang="en-US" sz="1600" dirty="0" err="1">
                <a:latin typeface="+mj-lt"/>
              </a:rPr>
              <a:t>dBi</a:t>
            </a:r>
            <a:endParaRPr lang="en-US" sz="1600" dirty="0">
              <a:latin typeface="+mj-lt"/>
            </a:endParaRPr>
          </a:p>
        </p:txBody>
      </p:sp>
      <p:sp>
        <p:nvSpPr>
          <p:cNvPr id="8" name="TextBox 7">
            <a:extLst>
              <a:ext uri="{FF2B5EF4-FFF2-40B4-BE49-F238E27FC236}">
                <a16:creationId xmlns:a16="http://schemas.microsoft.com/office/drawing/2014/main" id="{BDA76E5C-90A9-B1D8-2438-9828D991171C}"/>
              </a:ext>
            </a:extLst>
          </p:cNvPr>
          <p:cNvSpPr txBox="1"/>
          <p:nvPr/>
        </p:nvSpPr>
        <p:spPr>
          <a:xfrm>
            <a:off x="8319841" y="6382921"/>
            <a:ext cx="2244269" cy="338554"/>
          </a:xfrm>
          <a:prstGeom prst="rect">
            <a:avLst/>
          </a:prstGeom>
          <a:noFill/>
        </p:spPr>
        <p:txBody>
          <a:bodyPr wrap="square" rtlCol="0">
            <a:spAutoFit/>
          </a:bodyPr>
          <a:lstStyle/>
          <a:p>
            <a:pPr algn="ctr"/>
            <a:r>
              <a:rPr lang="en-US" sz="1600" dirty="0">
                <a:latin typeface="+mj-lt"/>
              </a:rPr>
              <a:t>Antenna Gain: 8 </a:t>
            </a:r>
            <a:r>
              <a:rPr lang="en-US" sz="1600" dirty="0" err="1">
                <a:latin typeface="+mj-lt"/>
              </a:rPr>
              <a:t>dBi</a:t>
            </a:r>
            <a:endParaRPr lang="en-US" sz="1600" dirty="0">
              <a:latin typeface="+mj-lt"/>
            </a:endParaRPr>
          </a:p>
        </p:txBody>
      </p:sp>
    </p:spTree>
    <p:extLst>
      <p:ext uri="{BB962C8B-B14F-4D97-AF65-F5344CB8AC3E}">
        <p14:creationId xmlns:p14="http://schemas.microsoft.com/office/powerpoint/2010/main" val="2804331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27</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Revisiting antennas and their gain</a:t>
            </a:r>
          </a:p>
        </p:txBody>
      </p:sp>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645141" y="1288608"/>
            <a:ext cx="10708659" cy="116451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200" dirty="0">
                <a:latin typeface="+mj-lt"/>
              </a:rPr>
              <a:t>Chip antenna makes sacrifice due to smaller form factor and hence the least gain. Whip antenna has less directionality than Yagi-</a:t>
            </a:r>
            <a:r>
              <a:rPr lang="en-US" sz="11200" dirty="0" err="1">
                <a:latin typeface="+mj-lt"/>
              </a:rPr>
              <a:t>uda</a:t>
            </a:r>
            <a:r>
              <a:rPr lang="en-US" sz="11200" dirty="0">
                <a:latin typeface="+mj-lt"/>
              </a:rPr>
              <a:t> antenna.</a:t>
            </a:r>
          </a:p>
          <a:p>
            <a:pPr marL="457200" lvl="1" indent="0">
              <a:buFont typeface="Arial" panose="020B0604020202020204" pitchFamily="34" charset="0"/>
              <a:buNone/>
            </a:pPr>
            <a:endParaRPr lang="en-SG" dirty="0">
              <a:latin typeface="+mj-lt"/>
            </a:endParaRPr>
          </a:p>
          <a:p>
            <a:endParaRPr lang="en-SG" dirty="0">
              <a:solidFill>
                <a:srgbClr val="ECECEC"/>
              </a:solidFill>
              <a:latin typeface="KaTeX_Main"/>
            </a:endParaRPr>
          </a:p>
          <a:p>
            <a:endParaRPr lang="en-SG" dirty="0">
              <a:solidFill>
                <a:srgbClr val="ECECEC"/>
              </a:solidFill>
              <a:latin typeface="KaTeX_Main"/>
            </a:endParaRPr>
          </a:p>
          <a:p>
            <a:pPr marL="0" indent="0">
              <a:buFont typeface="Arial" panose="020B0604020202020204" pitchFamily="34" charset="0"/>
              <a:buNone/>
            </a:pPr>
            <a:br>
              <a:rPr lang="en-SG" dirty="0"/>
            </a:br>
            <a:endParaRPr lang="en-US" dirty="0">
              <a:latin typeface="+mj-lt"/>
            </a:endParaRPr>
          </a:p>
        </p:txBody>
      </p:sp>
      <p:pic>
        <p:nvPicPr>
          <p:cNvPr id="10" name="Picture 9">
            <a:extLst>
              <a:ext uri="{FF2B5EF4-FFF2-40B4-BE49-F238E27FC236}">
                <a16:creationId xmlns:a16="http://schemas.microsoft.com/office/drawing/2014/main" id="{D6852055-96AA-2E78-F003-D1B69B5E03DA}"/>
              </a:ext>
            </a:extLst>
          </p:cNvPr>
          <p:cNvPicPr>
            <a:picLocks noChangeAspect="1"/>
          </p:cNvPicPr>
          <p:nvPr/>
        </p:nvPicPr>
        <p:blipFill>
          <a:blip r:embed="rId2"/>
          <a:stretch>
            <a:fillRect/>
          </a:stretch>
        </p:blipFill>
        <p:spPr>
          <a:xfrm>
            <a:off x="1335790" y="2453121"/>
            <a:ext cx="4064000" cy="4064000"/>
          </a:xfrm>
          <a:prstGeom prst="rect">
            <a:avLst/>
          </a:prstGeom>
        </p:spPr>
      </p:pic>
      <p:pic>
        <p:nvPicPr>
          <p:cNvPr id="11" name="Picture 10">
            <a:extLst>
              <a:ext uri="{FF2B5EF4-FFF2-40B4-BE49-F238E27FC236}">
                <a16:creationId xmlns:a16="http://schemas.microsoft.com/office/drawing/2014/main" id="{02C72FD1-06FA-9601-FD48-8E8ED8CE0B44}"/>
              </a:ext>
            </a:extLst>
          </p:cNvPr>
          <p:cNvPicPr>
            <a:picLocks noChangeAspect="1"/>
          </p:cNvPicPr>
          <p:nvPr/>
        </p:nvPicPr>
        <p:blipFill>
          <a:blip r:embed="rId3"/>
          <a:stretch>
            <a:fillRect/>
          </a:stretch>
        </p:blipFill>
        <p:spPr>
          <a:xfrm>
            <a:off x="7004987" y="2573303"/>
            <a:ext cx="3662866" cy="3662866"/>
          </a:xfrm>
          <a:prstGeom prst="rect">
            <a:avLst/>
          </a:prstGeom>
        </p:spPr>
      </p:pic>
      <p:sp>
        <p:nvSpPr>
          <p:cNvPr id="12" name="TextBox 11">
            <a:extLst>
              <a:ext uri="{FF2B5EF4-FFF2-40B4-BE49-F238E27FC236}">
                <a16:creationId xmlns:a16="http://schemas.microsoft.com/office/drawing/2014/main" id="{962F439F-9BCF-DED3-9DA5-C1165F5B7CE2}"/>
              </a:ext>
            </a:extLst>
          </p:cNvPr>
          <p:cNvSpPr txBox="1"/>
          <p:nvPr/>
        </p:nvSpPr>
        <p:spPr>
          <a:xfrm>
            <a:off x="2245655" y="6382921"/>
            <a:ext cx="2244269" cy="338554"/>
          </a:xfrm>
          <a:prstGeom prst="rect">
            <a:avLst/>
          </a:prstGeom>
          <a:noFill/>
        </p:spPr>
        <p:txBody>
          <a:bodyPr wrap="square" rtlCol="0">
            <a:spAutoFit/>
          </a:bodyPr>
          <a:lstStyle/>
          <a:p>
            <a:pPr algn="ctr"/>
            <a:r>
              <a:rPr lang="en-US" sz="1600" dirty="0">
                <a:latin typeface="+mj-lt"/>
              </a:rPr>
              <a:t>Antenna Gain: -1 </a:t>
            </a:r>
            <a:r>
              <a:rPr lang="en-US" sz="1600" dirty="0" err="1">
                <a:latin typeface="+mj-lt"/>
              </a:rPr>
              <a:t>dBi</a:t>
            </a:r>
            <a:endParaRPr lang="en-US" sz="1600" dirty="0">
              <a:latin typeface="+mj-lt"/>
            </a:endParaRPr>
          </a:p>
        </p:txBody>
      </p:sp>
      <p:sp>
        <p:nvSpPr>
          <p:cNvPr id="13" name="TextBox 12">
            <a:extLst>
              <a:ext uri="{FF2B5EF4-FFF2-40B4-BE49-F238E27FC236}">
                <a16:creationId xmlns:a16="http://schemas.microsoft.com/office/drawing/2014/main" id="{196246FF-80D5-2924-1AA9-5C9B179330D8}"/>
              </a:ext>
            </a:extLst>
          </p:cNvPr>
          <p:cNvSpPr txBox="1"/>
          <p:nvPr/>
        </p:nvSpPr>
        <p:spPr>
          <a:xfrm>
            <a:off x="8610600" y="6382921"/>
            <a:ext cx="2244269" cy="338554"/>
          </a:xfrm>
          <a:prstGeom prst="rect">
            <a:avLst/>
          </a:prstGeom>
          <a:noFill/>
        </p:spPr>
        <p:txBody>
          <a:bodyPr wrap="square" rtlCol="0">
            <a:spAutoFit/>
          </a:bodyPr>
          <a:lstStyle/>
          <a:p>
            <a:pPr algn="ctr"/>
            <a:r>
              <a:rPr lang="en-US" sz="1600" dirty="0">
                <a:latin typeface="+mj-lt"/>
              </a:rPr>
              <a:t>Antenna Gain: 3.8 </a:t>
            </a:r>
            <a:r>
              <a:rPr lang="en-US" sz="1600" dirty="0" err="1">
                <a:latin typeface="+mj-lt"/>
              </a:rPr>
              <a:t>dBi</a:t>
            </a:r>
            <a:endParaRPr lang="en-US" sz="1600" dirty="0">
              <a:latin typeface="+mj-lt"/>
            </a:endParaRPr>
          </a:p>
        </p:txBody>
      </p:sp>
    </p:spTree>
    <p:extLst>
      <p:ext uri="{BB962C8B-B14F-4D97-AF65-F5344CB8AC3E}">
        <p14:creationId xmlns:p14="http://schemas.microsoft.com/office/powerpoint/2010/main" val="3582570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28</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Higher frequency and directional antennas</a:t>
            </a:r>
          </a:p>
        </p:txBody>
      </p:sp>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741670" y="1442145"/>
            <a:ext cx="10708659" cy="19868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dirty="0">
                <a:latin typeface="+mj-lt"/>
              </a:rPr>
              <a:t>Question:  </a:t>
            </a:r>
            <a:r>
              <a:rPr lang="en-SG" b="0" i="0" dirty="0">
                <a:effectLst/>
                <a:latin typeface="+mj-lt"/>
              </a:rPr>
              <a:t>Why do higher frequencies often utilize directional antennas,? Considering devices like smartphones that operate on 5GHz </a:t>
            </a:r>
            <a:r>
              <a:rPr lang="en-SG" b="0" i="0" dirty="0" err="1">
                <a:effectLst/>
                <a:latin typeface="+mj-lt"/>
              </a:rPr>
              <a:t>WiFi</a:t>
            </a:r>
            <a:r>
              <a:rPr lang="en-SG" b="0" i="0" dirty="0">
                <a:effectLst/>
                <a:latin typeface="+mj-lt"/>
              </a:rPr>
              <a:t>, wouldn't directional antennas—despite their higher gain—be impractical since the device's orientation to the transmitter varies and cannot always align with the antenna's optimal direction?</a:t>
            </a:r>
          </a:p>
          <a:p>
            <a:pPr algn="l"/>
            <a:br>
              <a:rPr lang="en-SG" sz="1200" b="0" i="0" dirty="0">
                <a:solidFill>
                  <a:srgbClr val="ECECEC"/>
                </a:solidFill>
                <a:effectLst/>
                <a:latin typeface="Söhne"/>
              </a:rPr>
            </a:br>
            <a:endParaRPr lang="en-SG" sz="1200" b="0" i="0" dirty="0">
              <a:solidFill>
                <a:srgbClr val="ECECEC"/>
              </a:solidFill>
              <a:effectLst/>
              <a:latin typeface="Söhne"/>
            </a:endParaRPr>
          </a:p>
          <a:p>
            <a:endParaRPr lang="en-US" sz="1800" dirty="0">
              <a:latin typeface="+mj-lt"/>
            </a:endParaRPr>
          </a:p>
          <a:p>
            <a:pPr marL="457200" lvl="1" indent="0">
              <a:buFont typeface="Arial" panose="020B0604020202020204" pitchFamily="34" charset="0"/>
              <a:buNone/>
            </a:pPr>
            <a:endParaRPr lang="en-SG" sz="300" dirty="0">
              <a:latin typeface="+mj-lt"/>
            </a:endParaRPr>
          </a:p>
          <a:p>
            <a:endParaRPr lang="en-SG" sz="400" dirty="0">
              <a:solidFill>
                <a:srgbClr val="ECECEC"/>
              </a:solidFill>
              <a:latin typeface="KaTeX_Main"/>
            </a:endParaRPr>
          </a:p>
          <a:p>
            <a:endParaRPr lang="en-SG" sz="400" dirty="0">
              <a:solidFill>
                <a:srgbClr val="ECECEC"/>
              </a:solidFill>
              <a:latin typeface="KaTeX_Main"/>
            </a:endParaRPr>
          </a:p>
          <a:p>
            <a:pPr marL="0" indent="0">
              <a:buFont typeface="Arial" panose="020B0604020202020204" pitchFamily="34" charset="0"/>
              <a:buNone/>
            </a:pPr>
            <a:br>
              <a:rPr lang="en-SG" sz="400" dirty="0"/>
            </a:br>
            <a:endParaRPr lang="en-US" sz="400" dirty="0">
              <a:latin typeface="+mj-lt"/>
            </a:endParaRPr>
          </a:p>
        </p:txBody>
      </p:sp>
    </p:spTree>
    <p:extLst>
      <p:ext uri="{BB962C8B-B14F-4D97-AF65-F5344CB8AC3E}">
        <p14:creationId xmlns:p14="http://schemas.microsoft.com/office/powerpoint/2010/main" val="3682773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29</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Directionality of beams and interference</a:t>
            </a:r>
          </a:p>
        </p:txBody>
      </p:sp>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741670" y="1442145"/>
            <a:ext cx="10858927" cy="26794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Question:  </a:t>
            </a:r>
            <a:r>
              <a:rPr lang="en-SG" b="0" i="0" dirty="0">
                <a:effectLst/>
                <a:latin typeface="+mj-lt"/>
              </a:rPr>
              <a:t>How does the high directionality of beams at higher frequencies reduce interference, and what implications does this have for signal reception? For instance, if two individuals, Person A and Person B, are in close proximity to each other and a transmitter sends distinct, narrow radio waves to each of their devices, does the straight-line transmission ensure interference-free reception for both?</a:t>
            </a:r>
          </a:p>
          <a:p>
            <a:pPr algn="l"/>
            <a:br>
              <a:rPr lang="en-SG" b="0" i="0" dirty="0">
                <a:solidFill>
                  <a:srgbClr val="ECECEC"/>
                </a:solidFill>
                <a:effectLst/>
                <a:latin typeface="Söhne"/>
              </a:rPr>
            </a:br>
            <a:endParaRPr lang="en-SG" b="0" i="0" dirty="0">
              <a:solidFill>
                <a:srgbClr val="ECECEC"/>
              </a:solidFill>
              <a:effectLst/>
              <a:latin typeface="Söhne"/>
            </a:endParaRPr>
          </a:p>
          <a:p>
            <a:pPr algn="l"/>
            <a:br>
              <a:rPr lang="en-SG" sz="1200" b="0" i="0" dirty="0">
                <a:solidFill>
                  <a:srgbClr val="ECECEC"/>
                </a:solidFill>
                <a:effectLst/>
                <a:latin typeface="Söhne"/>
              </a:rPr>
            </a:br>
            <a:endParaRPr lang="en-SG" sz="1200" b="0" i="0" dirty="0">
              <a:solidFill>
                <a:srgbClr val="ECECEC"/>
              </a:solidFill>
              <a:effectLst/>
              <a:latin typeface="Söhne"/>
            </a:endParaRPr>
          </a:p>
          <a:p>
            <a:endParaRPr lang="en-US" sz="1800" dirty="0">
              <a:latin typeface="+mj-lt"/>
            </a:endParaRPr>
          </a:p>
          <a:p>
            <a:pPr marL="457200" lvl="1" indent="0">
              <a:buFont typeface="Arial" panose="020B0604020202020204" pitchFamily="34" charset="0"/>
              <a:buNone/>
            </a:pPr>
            <a:endParaRPr lang="en-SG" sz="300" dirty="0">
              <a:latin typeface="+mj-lt"/>
            </a:endParaRPr>
          </a:p>
          <a:p>
            <a:endParaRPr lang="en-SG" sz="400" dirty="0">
              <a:solidFill>
                <a:srgbClr val="ECECEC"/>
              </a:solidFill>
              <a:latin typeface="KaTeX_Main"/>
            </a:endParaRPr>
          </a:p>
          <a:p>
            <a:endParaRPr lang="en-SG" sz="400" dirty="0">
              <a:solidFill>
                <a:srgbClr val="ECECEC"/>
              </a:solidFill>
              <a:latin typeface="KaTeX_Main"/>
            </a:endParaRPr>
          </a:p>
          <a:p>
            <a:pPr marL="0" indent="0">
              <a:buFont typeface="Arial" panose="020B0604020202020204" pitchFamily="34" charset="0"/>
              <a:buNone/>
            </a:pPr>
            <a:br>
              <a:rPr lang="en-SG" sz="400" dirty="0"/>
            </a:br>
            <a:endParaRPr lang="en-US" sz="400" dirty="0">
              <a:latin typeface="+mj-lt"/>
            </a:endParaRPr>
          </a:p>
        </p:txBody>
      </p:sp>
    </p:spTree>
    <p:extLst>
      <p:ext uri="{BB962C8B-B14F-4D97-AF65-F5344CB8AC3E}">
        <p14:creationId xmlns:p14="http://schemas.microsoft.com/office/powerpoint/2010/main" val="1750136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3388-FC64-7DB4-B6F1-5859835B6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E5192-05DB-2179-13E2-4B076C33320B}"/>
              </a:ext>
            </a:extLst>
          </p:cNvPr>
          <p:cNvSpPr>
            <a:spLocks noGrp="1"/>
          </p:cNvSpPr>
          <p:nvPr>
            <p:ph type="title"/>
          </p:nvPr>
        </p:nvSpPr>
        <p:spPr>
          <a:xfrm>
            <a:off x="700322" y="352651"/>
            <a:ext cx="10837295" cy="913090"/>
          </a:xfrm>
        </p:spPr>
        <p:txBody>
          <a:bodyPr anchor="b">
            <a:normAutofit/>
          </a:bodyPr>
          <a:lstStyle/>
          <a:p>
            <a:r>
              <a:rPr lang="en-US" sz="4000" dirty="0">
                <a:latin typeface="+mn-lt"/>
              </a:rPr>
              <a:t>We have additional sensor tags for you </a:t>
            </a:r>
            <a:r>
              <a:rPr lang="en-US" sz="4000" dirty="0">
                <a:latin typeface="+mn-lt"/>
                <a:sym typeface="Wingdings" pitchFamily="2" charset="2"/>
              </a:rPr>
              <a:t> </a:t>
            </a:r>
            <a:endParaRPr lang="en-US" sz="4000" dirty="0">
              <a:latin typeface="+mn-lt"/>
            </a:endParaRPr>
          </a:p>
        </p:txBody>
      </p:sp>
      <p:sp>
        <p:nvSpPr>
          <p:cNvPr id="3" name="Content Placeholder 2">
            <a:extLst>
              <a:ext uri="{FF2B5EF4-FFF2-40B4-BE49-F238E27FC236}">
                <a16:creationId xmlns:a16="http://schemas.microsoft.com/office/drawing/2014/main" id="{2C380A25-8B46-E48C-0A8A-9DEC1D8EC95C}"/>
              </a:ext>
            </a:extLst>
          </p:cNvPr>
          <p:cNvSpPr>
            <a:spLocks noGrp="1"/>
          </p:cNvSpPr>
          <p:nvPr>
            <p:ph idx="1"/>
          </p:nvPr>
        </p:nvSpPr>
        <p:spPr>
          <a:xfrm>
            <a:off x="700322" y="1686291"/>
            <a:ext cx="10678878" cy="4399511"/>
          </a:xfrm>
        </p:spPr>
        <p:txBody>
          <a:bodyPr>
            <a:normAutofit/>
          </a:bodyPr>
          <a:lstStyle/>
          <a:p>
            <a:pPr algn="just"/>
            <a:r>
              <a:rPr lang="en-US" dirty="0">
                <a:latin typeface="+mj-lt"/>
              </a:rPr>
              <a:t>We have additional sensor tags. Do you have more than two group members? Do you need additional sensor tag? Please email me.</a:t>
            </a:r>
          </a:p>
          <a:p>
            <a:pPr algn="just"/>
            <a:endParaRPr lang="en-US" dirty="0">
              <a:latin typeface="+mj-lt"/>
            </a:endParaRPr>
          </a:p>
          <a:p>
            <a:pPr marL="0" indent="0">
              <a:buNone/>
            </a:pPr>
            <a:endParaRPr lang="en-SG" sz="1700" dirty="0"/>
          </a:p>
          <a:p>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3BF5CBC3-492B-E7C9-7FB3-AE5533D63EE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pic>
        <p:nvPicPr>
          <p:cNvPr id="4" name="Picture 3" descr="A red rectangular object with a black and silver object in it&#10;&#10;Description automatically generated">
            <a:extLst>
              <a:ext uri="{FF2B5EF4-FFF2-40B4-BE49-F238E27FC236}">
                <a16:creationId xmlns:a16="http://schemas.microsoft.com/office/drawing/2014/main" id="{36041CA6-D1A3-56F6-AC7B-AC8D77929EAF}"/>
              </a:ext>
            </a:extLst>
          </p:cNvPr>
          <p:cNvPicPr>
            <a:picLocks noChangeAspect="1"/>
          </p:cNvPicPr>
          <p:nvPr/>
        </p:nvPicPr>
        <p:blipFill>
          <a:blip r:embed="rId3"/>
          <a:stretch>
            <a:fillRect/>
          </a:stretch>
        </p:blipFill>
        <p:spPr>
          <a:xfrm>
            <a:off x="3381828" y="2835513"/>
            <a:ext cx="5096421" cy="3703399"/>
          </a:xfrm>
          <a:prstGeom prst="rect">
            <a:avLst/>
          </a:prstGeom>
        </p:spPr>
      </p:pic>
    </p:spTree>
    <p:extLst>
      <p:ext uri="{BB962C8B-B14F-4D97-AF65-F5344CB8AC3E}">
        <p14:creationId xmlns:p14="http://schemas.microsoft.com/office/powerpoint/2010/main" val="3009647683"/>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30</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Frequency modulation and spectrum</a:t>
            </a:r>
          </a:p>
        </p:txBody>
      </p:sp>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704793" y="1469440"/>
            <a:ext cx="10408551" cy="22836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SG" b="1" i="0" dirty="0">
                <a:effectLst/>
                <a:latin typeface="+mj-lt"/>
              </a:rPr>
              <a:t>Question: </a:t>
            </a:r>
            <a:r>
              <a:rPr lang="en-SG" b="0" i="0" dirty="0">
                <a:effectLst/>
                <a:latin typeface="+mj-lt"/>
              </a:rPr>
              <a:t>Why is Frequency Modulation (FM) considered more spectrum efficient compared to Amplitude Modulation (AM), despite FM's inherent characteristic of utilizing a broader frequency range due to its modulation technique?</a:t>
            </a:r>
          </a:p>
          <a:p>
            <a:pPr algn="l"/>
            <a:br>
              <a:rPr lang="en-SG" b="0" i="0" dirty="0">
                <a:solidFill>
                  <a:srgbClr val="ECECEC"/>
                </a:solidFill>
                <a:effectLst/>
                <a:latin typeface="Söhne"/>
              </a:rPr>
            </a:br>
            <a:endParaRPr lang="en-SG" b="0" i="0" dirty="0">
              <a:solidFill>
                <a:srgbClr val="ECECEC"/>
              </a:solidFill>
              <a:effectLst/>
              <a:latin typeface="Söhne"/>
            </a:endParaRPr>
          </a:p>
          <a:p>
            <a:pPr algn="l"/>
            <a:br>
              <a:rPr lang="en-SG" b="0" i="0" dirty="0">
                <a:solidFill>
                  <a:srgbClr val="ECECEC"/>
                </a:solidFill>
                <a:effectLst/>
                <a:latin typeface="Söhne"/>
              </a:rPr>
            </a:br>
            <a:endParaRPr lang="en-SG" b="0" i="0" dirty="0">
              <a:solidFill>
                <a:srgbClr val="ECECEC"/>
              </a:solidFill>
              <a:effectLst/>
              <a:latin typeface="Söhne"/>
            </a:endParaRPr>
          </a:p>
          <a:p>
            <a:pPr algn="l"/>
            <a:br>
              <a:rPr lang="en-SG" sz="1200" b="0" i="0" dirty="0">
                <a:solidFill>
                  <a:srgbClr val="ECECEC"/>
                </a:solidFill>
                <a:effectLst/>
                <a:latin typeface="Söhne"/>
              </a:rPr>
            </a:br>
            <a:endParaRPr lang="en-SG" sz="1200" b="0" i="0" dirty="0">
              <a:solidFill>
                <a:srgbClr val="ECECEC"/>
              </a:solidFill>
              <a:effectLst/>
              <a:latin typeface="Söhne"/>
            </a:endParaRPr>
          </a:p>
          <a:p>
            <a:endParaRPr lang="en-US" sz="1800" dirty="0">
              <a:latin typeface="+mj-lt"/>
            </a:endParaRPr>
          </a:p>
          <a:p>
            <a:pPr marL="457200" lvl="1" indent="0">
              <a:buFont typeface="Arial" panose="020B0604020202020204" pitchFamily="34" charset="0"/>
              <a:buNone/>
            </a:pPr>
            <a:endParaRPr lang="en-SG" sz="300" dirty="0">
              <a:latin typeface="+mj-lt"/>
            </a:endParaRPr>
          </a:p>
          <a:p>
            <a:endParaRPr lang="en-SG" sz="400" dirty="0">
              <a:solidFill>
                <a:srgbClr val="ECECEC"/>
              </a:solidFill>
              <a:latin typeface="KaTeX_Main"/>
            </a:endParaRPr>
          </a:p>
          <a:p>
            <a:endParaRPr lang="en-SG" sz="400" dirty="0">
              <a:solidFill>
                <a:srgbClr val="ECECEC"/>
              </a:solidFill>
              <a:latin typeface="KaTeX_Main"/>
            </a:endParaRPr>
          </a:p>
          <a:p>
            <a:pPr marL="0" indent="0">
              <a:buFont typeface="Arial" panose="020B0604020202020204" pitchFamily="34" charset="0"/>
              <a:buNone/>
            </a:pPr>
            <a:br>
              <a:rPr lang="en-SG" sz="400" dirty="0"/>
            </a:br>
            <a:endParaRPr lang="en-US" sz="400" dirty="0">
              <a:latin typeface="+mj-lt"/>
            </a:endParaRPr>
          </a:p>
        </p:txBody>
      </p:sp>
    </p:spTree>
    <p:extLst>
      <p:ext uri="{BB962C8B-B14F-4D97-AF65-F5344CB8AC3E}">
        <p14:creationId xmlns:p14="http://schemas.microsoft.com/office/powerpoint/2010/main" val="221635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31</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Example: Shannon capacity, signal to noise ratio</a:t>
            </a:r>
          </a:p>
        </p:txBody>
      </p:sp>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771496" y="1687805"/>
            <a:ext cx="10649007" cy="36757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SG" b="1" i="0" dirty="0">
                <a:effectLst/>
                <a:latin typeface="+mj-lt"/>
              </a:rPr>
              <a:t>Question: </a:t>
            </a:r>
            <a:r>
              <a:rPr lang="en-SG" b="0" i="0" dirty="0">
                <a:effectLst/>
                <a:latin typeface="+mj-lt"/>
              </a:rPr>
              <a:t>A communication channel using a 20MHz spectrum in the range between 2.40GHz to 2.42GHz, has a signal to noise ratio of 63.</a:t>
            </a:r>
          </a:p>
          <a:p>
            <a:pPr lvl="1"/>
            <a:r>
              <a:rPr lang="en-SG" b="0" i="0" dirty="0">
                <a:effectLst/>
                <a:latin typeface="+mj-lt"/>
              </a:rPr>
              <a:t>What is the Shannon capacity of the channel? </a:t>
            </a:r>
          </a:p>
          <a:p>
            <a:pPr lvl="1"/>
            <a:r>
              <a:rPr lang="en-SG" b="0" i="0" dirty="0">
                <a:effectLst/>
                <a:latin typeface="+mj-lt"/>
              </a:rPr>
              <a:t>If the transmission uses 80MHz spectrum in the range between 5.00GHz to 5.08GHz (instead of 2.40GHz to 2.42GHz), explain why the throughput can drop even though the wireless frequency band used has increased from 20MHz to 80MHz (for the same distance between transmitter and receiver). The transmit power also remains the same as when 20 MHz of spectrum was used.</a:t>
            </a:r>
            <a:br>
              <a:rPr lang="en-SG" b="0" i="0" dirty="0">
                <a:solidFill>
                  <a:srgbClr val="ECECEC"/>
                </a:solidFill>
                <a:effectLst/>
                <a:latin typeface="Söhne"/>
              </a:rPr>
            </a:br>
            <a:endParaRPr lang="en-SG" b="0" i="0" dirty="0">
              <a:solidFill>
                <a:srgbClr val="ECECEC"/>
              </a:solidFill>
              <a:effectLst/>
              <a:latin typeface="Söhne"/>
            </a:endParaRPr>
          </a:p>
          <a:p>
            <a:pPr algn="l"/>
            <a:br>
              <a:rPr lang="en-SG" b="0" i="0" dirty="0">
                <a:solidFill>
                  <a:srgbClr val="ECECEC"/>
                </a:solidFill>
                <a:effectLst/>
                <a:latin typeface="Söhne"/>
              </a:rPr>
            </a:br>
            <a:endParaRPr lang="en-SG" b="0" i="0" dirty="0">
              <a:solidFill>
                <a:srgbClr val="ECECEC"/>
              </a:solidFill>
              <a:effectLst/>
              <a:latin typeface="Söhne"/>
            </a:endParaRPr>
          </a:p>
          <a:p>
            <a:pPr algn="l"/>
            <a:br>
              <a:rPr lang="en-SG" sz="1200" b="0" i="0" dirty="0">
                <a:solidFill>
                  <a:srgbClr val="ECECEC"/>
                </a:solidFill>
                <a:effectLst/>
                <a:latin typeface="Söhne"/>
              </a:rPr>
            </a:br>
            <a:endParaRPr lang="en-SG" sz="1200" b="0" i="0" dirty="0">
              <a:solidFill>
                <a:srgbClr val="ECECEC"/>
              </a:solidFill>
              <a:effectLst/>
              <a:latin typeface="Söhne"/>
            </a:endParaRPr>
          </a:p>
          <a:p>
            <a:endParaRPr lang="en-US" sz="1800" dirty="0">
              <a:latin typeface="+mj-lt"/>
            </a:endParaRPr>
          </a:p>
          <a:p>
            <a:pPr marL="457200" lvl="1" indent="0">
              <a:buFont typeface="Arial" panose="020B0604020202020204" pitchFamily="34" charset="0"/>
              <a:buNone/>
            </a:pPr>
            <a:endParaRPr lang="en-SG" sz="300" dirty="0">
              <a:latin typeface="+mj-lt"/>
            </a:endParaRPr>
          </a:p>
          <a:p>
            <a:endParaRPr lang="en-SG" sz="400" dirty="0">
              <a:solidFill>
                <a:srgbClr val="ECECEC"/>
              </a:solidFill>
              <a:latin typeface="KaTeX_Main"/>
            </a:endParaRPr>
          </a:p>
          <a:p>
            <a:endParaRPr lang="en-SG" sz="400" dirty="0">
              <a:solidFill>
                <a:srgbClr val="ECECEC"/>
              </a:solidFill>
              <a:latin typeface="KaTeX_Main"/>
            </a:endParaRPr>
          </a:p>
          <a:p>
            <a:pPr marL="0" indent="0">
              <a:buFont typeface="Arial" panose="020B0604020202020204" pitchFamily="34" charset="0"/>
              <a:buNone/>
            </a:pPr>
            <a:br>
              <a:rPr lang="en-SG" sz="400" dirty="0"/>
            </a:br>
            <a:endParaRPr lang="en-US" sz="400" dirty="0">
              <a:latin typeface="+mj-lt"/>
            </a:endParaRPr>
          </a:p>
        </p:txBody>
      </p:sp>
    </p:spTree>
    <p:extLst>
      <p:ext uri="{BB962C8B-B14F-4D97-AF65-F5344CB8AC3E}">
        <p14:creationId xmlns:p14="http://schemas.microsoft.com/office/powerpoint/2010/main" val="1332897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32</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Example: Shannon capacity, signal to noise ratio</a:t>
            </a:r>
          </a:p>
        </p:txBody>
      </p:sp>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771496" y="1687805"/>
            <a:ext cx="10649007" cy="36757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b="1" i="0" dirty="0">
                <a:effectLst/>
                <a:latin typeface="+mj-lt"/>
              </a:rPr>
              <a:t>Answer: </a:t>
            </a:r>
            <a:r>
              <a:rPr lang="en-SG" dirty="0">
                <a:latin typeface="+mj-lt"/>
              </a:rPr>
              <a:t>We can use the formula C = B * log2(1+ S/N)</a:t>
            </a:r>
            <a:br>
              <a:rPr lang="en-SG" b="0" i="0" dirty="0">
                <a:solidFill>
                  <a:srgbClr val="ECECEC"/>
                </a:solidFill>
                <a:effectLst/>
                <a:latin typeface="Söhne"/>
              </a:rPr>
            </a:br>
            <a:endParaRPr lang="en-SG" b="0" i="0" dirty="0">
              <a:solidFill>
                <a:srgbClr val="ECECEC"/>
              </a:solidFill>
              <a:effectLst/>
              <a:latin typeface="Söhne"/>
            </a:endParaRPr>
          </a:p>
          <a:p>
            <a:pPr algn="l"/>
            <a:br>
              <a:rPr lang="en-SG" sz="1200" b="0" i="0" dirty="0">
                <a:solidFill>
                  <a:srgbClr val="ECECEC"/>
                </a:solidFill>
                <a:effectLst/>
                <a:latin typeface="Söhne"/>
              </a:rPr>
            </a:br>
            <a:endParaRPr lang="en-SG" sz="1200" b="0" i="0" dirty="0">
              <a:solidFill>
                <a:srgbClr val="ECECEC"/>
              </a:solidFill>
              <a:effectLst/>
              <a:latin typeface="Söhne"/>
            </a:endParaRPr>
          </a:p>
          <a:p>
            <a:endParaRPr lang="en-US" sz="1800" dirty="0">
              <a:latin typeface="+mj-lt"/>
            </a:endParaRPr>
          </a:p>
          <a:p>
            <a:pPr marL="457200" lvl="1" indent="0">
              <a:buFont typeface="Arial" panose="020B0604020202020204" pitchFamily="34" charset="0"/>
              <a:buNone/>
            </a:pPr>
            <a:endParaRPr lang="en-SG" sz="300" dirty="0">
              <a:latin typeface="+mj-lt"/>
            </a:endParaRPr>
          </a:p>
          <a:p>
            <a:endParaRPr lang="en-SG" sz="400" dirty="0">
              <a:solidFill>
                <a:srgbClr val="ECECEC"/>
              </a:solidFill>
              <a:latin typeface="KaTeX_Main"/>
            </a:endParaRPr>
          </a:p>
          <a:p>
            <a:endParaRPr lang="en-SG" sz="400" dirty="0">
              <a:solidFill>
                <a:srgbClr val="ECECEC"/>
              </a:solidFill>
              <a:latin typeface="KaTeX_Main"/>
            </a:endParaRPr>
          </a:p>
          <a:p>
            <a:pPr marL="0" indent="0">
              <a:buFont typeface="Arial" panose="020B0604020202020204" pitchFamily="34" charset="0"/>
              <a:buNone/>
            </a:pPr>
            <a:br>
              <a:rPr lang="en-SG" sz="400" dirty="0"/>
            </a:br>
            <a:endParaRPr lang="en-US" sz="400" dirty="0">
              <a:latin typeface="+mj-lt"/>
            </a:endParaRPr>
          </a:p>
        </p:txBody>
      </p:sp>
    </p:spTree>
    <p:extLst>
      <p:ext uri="{BB962C8B-B14F-4D97-AF65-F5344CB8AC3E}">
        <p14:creationId xmlns:p14="http://schemas.microsoft.com/office/powerpoint/2010/main" val="3122448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33</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Example: Shannon capacity, signal to noise ratio</a:t>
            </a:r>
          </a:p>
        </p:txBody>
      </p:sp>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771496" y="1687805"/>
            <a:ext cx="10649007" cy="36757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b="1" i="0" dirty="0">
                <a:effectLst/>
                <a:latin typeface="+mj-lt"/>
              </a:rPr>
              <a:t>Answer: </a:t>
            </a:r>
            <a:r>
              <a:rPr lang="en-SG" dirty="0">
                <a:latin typeface="+mj-lt"/>
              </a:rPr>
              <a:t>We can use the formula C = B * log2(1+ S/N)</a:t>
            </a:r>
          </a:p>
          <a:p>
            <a:pPr lvl="1"/>
            <a:r>
              <a:rPr lang="en-SG" b="0" i="0" dirty="0">
                <a:effectLst/>
                <a:latin typeface="+mj-lt"/>
              </a:rPr>
              <a:t>120 Megabits/second</a:t>
            </a:r>
            <a:br>
              <a:rPr lang="en-SG" b="0" i="0" dirty="0">
                <a:solidFill>
                  <a:srgbClr val="ECECEC"/>
                </a:solidFill>
                <a:effectLst/>
                <a:latin typeface="Söhne"/>
              </a:rPr>
            </a:br>
            <a:endParaRPr lang="en-SG" b="0" i="0" dirty="0">
              <a:solidFill>
                <a:srgbClr val="ECECEC"/>
              </a:solidFill>
              <a:effectLst/>
              <a:latin typeface="Söhne"/>
            </a:endParaRPr>
          </a:p>
          <a:p>
            <a:pPr algn="l"/>
            <a:br>
              <a:rPr lang="en-SG" sz="1200" b="0" i="0" dirty="0">
                <a:solidFill>
                  <a:srgbClr val="ECECEC"/>
                </a:solidFill>
                <a:effectLst/>
                <a:latin typeface="Söhne"/>
              </a:rPr>
            </a:br>
            <a:endParaRPr lang="en-SG" sz="1200" b="0" i="0" dirty="0">
              <a:solidFill>
                <a:srgbClr val="ECECEC"/>
              </a:solidFill>
              <a:effectLst/>
              <a:latin typeface="Söhne"/>
            </a:endParaRPr>
          </a:p>
          <a:p>
            <a:endParaRPr lang="en-US" sz="1800" dirty="0">
              <a:latin typeface="+mj-lt"/>
            </a:endParaRPr>
          </a:p>
          <a:p>
            <a:pPr marL="457200" lvl="1" indent="0">
              <a:buFont typeface="Arial" panose="020B0604020202020204" pitchFamily="34" charset="0"/>
              <a:buNone/>
            </a:pPr>
            <a:endParaRPr lang="en-SG" sz="300" dirty="0">
              <a:latin typeface="+mj-lt"/>
            </a:endParaRPr>
          </a:p>
          <a:p>
            <a:endParaRPr lang="en-SG" sz="400" dirty="0">
              <a:solidFill>
                <a:srgbClr val="ECECEC"/>
              </a:solidFill>
              <a:latin typeface="KaTeX_Main"/>
            </a:endParaRPr>
          </a:p>
          <a:p>
            <a:endParaRPr lang="en-SG" sz="400" dirty="0">
              <a:solidFill>
                <a:srgbClr val="ECECEC"/>
              </a:solidFill>
              <a:latin typeface="KaTeX_Main"/>
            </a:endParaRPr>
          </a:p>
          <a:p>
            <a:pPr marL="0" indent="0">
              <a:buFont typeface="Arial" panose="020B0604020202020204" pitchFamily="34" charset="0"/>
              <a:buNone/>
            </a:pPr>
            <a:br>
              <a:rPr lang="en-SG" sz="400" dirty="0"/>
            </a:br>
            <a:endParaRPr lang="en-US" sz="400" dirty="0">
              <a:latin typeface="+mj-lt"/>
            </a:endParaRPr>
          </a:p>
        </p:txBody>
      </p:sp>
    </p:spTree>
    <p:extLst>
      <p:ext uri="{BB962C8B-B14F-4D97-AF65-F5344CB8AC3E}">
        <p14:creationId xmlns:p14="http://schemas.microsoft.com/office/powerpoint/2010/main" val="3882980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34</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Example: Shannon capacity, signal to noise ratio</a:t>
            </a:r>
          </a:p>
        </p:txBody>
      </p:sp>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886166" y="1516657"/>
            <a:ext cx="10965578" cy="43718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b="1" i="0" dirty="0">
                <a:effectLst/>
                <a:latin typeface="+mj-lt"/>
              </a:rPr>
              <a:t>Answer: </a:t>
            </a:r>
            <a:r>
              <a:rPr lang="en-SG" dirty="0">
                <a:latin typeface="+mj-lt"/>
              </a:rPr>
              <a:t>We can use the formula C = B * log2(1+ S/N)</a:t>
            </a:r>
          </a:p>
          <a:p>
            <a:pPr lvl="1"/>
            <a:r>
              <a:rPr lang="en-SG" b="0" i="0" dirty="0">
                <a:effectLst/>
                <a:latin typeface="+mj-lt"/>
              </a:rPr>
              <a:t>120 Megabits/second</a:t>
            </a:r>
          </a:p>
          <a:p>
            <a:pPr lvl="1"/>
            <a:endParaRPr lang="en-SG" dirty="0">
              <a:solidFill>
                <a:srgbClr val="ECECEC"/>
              </a:solidFill>
              <a:latin typeface="+mj-lt"/>
            </a:endParaRPr>
          </a:p>
          <a:p>
            <a:r>
              <a:rPr lang="en-SG" b="0" i="0" dirty="0">
                <a:effectLst/>
                <a:latin typeface="+mj-lt"/>
              </a:rPr>
              <a:t>The signal-to-noise ratio (S/N) can decrease as the noise level increases with a wider bandwidth. Additionally, higher frequencies tend to have poorer propagation characteristics, resulting in weaker signals at the receiver. This can lead to a significant decrease in S/N, which may require increasing the transmitted power to maintain an acceptable level.</a:t>
            </a:r>
            <a:br>
              <a:rPr lang="en-SG" b="0" i="0" dirty="0">
                <a:effectLst/>
                <a:latin typeface="+mj-lt"/>
              </a:rPr>
            </a:br>
            <a:endParaRPr lang="en-SG" b="0" i="0" dirty="0">
              <a:effectLst/>
              <a:latin typeface="+mj-lt"/>
            </a:endParaRPr>
          </a:p>
          <a:p>
            <a:pPr algn="l"/>
            <a:br>
              <a:rPr lang="en-SG" sz="1200" b="0" i="0" dirty="0">
                <a:solidFill>
                  <a:srgbClr val="ECECEC"/>
                </a:solidFill>
                <a:effectLst/>
                <a:latin typeface="Söhne"/>
              </a:rPr>
            </a:br>
            <a:endParaRPr lang="en-SG" sz="1200" b="0" i="0" dirty="0">
              <a:solidFill>
                <a:srgbClr val="ECECEC"/>
              </a:solidFill>
              <a:effectLst/>
              <a:latin typeface="Söhne"/>
            </a:endParaRPr>
          </a:p>
          <a:p>
            <a:endParaRPr lang="en-US" sz="1800" dirty="0">
              <a:latin typeface="+mj-lt"/>
            </a:endParaRPr>
          </a:p>
          <a:p>
            <a:pPr marL="457200" lvl="1" indent="0">
              <a:buFont typeface="Arial" panose="020B0604020202020204" pitchFamily="34" charset="0"/>
              <a:buNone/>
            </a:pPr>
            <a:endParaRPr lang="en-SG" sz="300" dirty="0">
              <a:latin typeface="+mj-lt"/>
            </a:endParaRPr>
          </a:p>
          <a:p>
            <a:endParaRPr lang="en-SG" sz="400" dirty="0">
              <a:solidFill>
                <a:srgbClr val="ECECEC"/>
              </a:solidFill>
              <a:latin typeface="KaTeX_Main"/>
            </a:endParaRPr>
          </a:p>
          <a:p>
            <a:endParaRPr lang="en-SG" sz="400" dirty="0">
              <a:solidFill>
                <a:srgbClr val="ECECEC"/>
              </a:solidFill>
              <a:latin typeface="KaTeX_Main"/>
            </a:endParaRPr>
          </a:p>
          <a:p>
            <a:pPr marL="0" indent="0">
              <a:buFont typeface="Arial" panose="020B0604020202020204" pitchFamily="34" charset="0"/>
              <a:buNone/>
            </a:pPr>
            <a:br>
              <a:rPr lang="en-SG" sz="400" dirty="0"/>
            </a:br>
            <a:endParaRPr lang="en-US" sz="400" dirty="0">
              <a:latin typeface="+mj-lt"/>
            </a:endParaRPr>
          </a:p>
        </p:txBody>
      </p:sp>
    </p:spTree>
    <p:extLst>
      <p:ext uri="{BB962C8B-B14F-4D97-AF65-F5344CB8AC3E}">
        <p14:creationId xmlns:p14="http://schemas.microsoft.com/office/powerpoint/2010/main" val="3167849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Wireless communication basics</a:t>
            </a:r>
          </a:p>
          <a:p>
            <a:r>
              <a:rPr lang="en-US" b="1" dirty="0">
                <a:latin typeface="+mj-lt"/>
              </a:rPr>
              <a:t>Battery lifespan estimation</a:t>
            </a:r>
          </a:p>
          <a:p>
            <a:r>
              <a:rPr lang="en-US" dirty="0">
                <a:latin typeface="+mj-lt"/>
              </a:rPr>
              <a:t>Various states of radio transceivers</a:t>
            </a:r>
          </a:p>
          <a:p>
            <a:r>
              <a:rPr lang="en-US" dirty="0">
                <a:latin typeface="+mj-lt"/>
              </a:rPr>
              <a:t>Energy harvesting, low-power communication (Overview)</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35</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82337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8" y="3060542"/>
            <a:ext cx="10430441" cy="1775618"/>
          </a:xfrm>
        </p:spPr>
        <p:txBody>
          <a:bodyPr>
            <a:normAutofit/>
          </a:bodyPr>
          <a:lstStyle/>
          <a:p>
            <a:pPr marL="0" indent="0" algn="ctr">
              <a:buNone/>
            </a:pPr>
            <a:r>
              <a:rPr lang="en-US" sz="5200" dirty="0"/>
              <a:t>Power Management, Energy-Efficiency</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Battery-life, Power Consumption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15923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45" y="250514"/>
            <a:ext cx="10701433" cy="1198418"/>
          </a:xfrm>
        </p:spPr>
        <p:txBody>
          <a:bodyPr>
            <a:normAutofit/>
          </a:bodyPr>
          <a:lstStyle/>
          <a:p>
            <a:r>
              <a:rPr lang="en-US" sz="4000" dirty="0">
                <a:latin typeface="+mn-lt"/>
              </a:rPr>
              <a:t>Quick revision of important terms and their unit</a:t>
            </a:r>
          </a:p>
        </p:txBody>
      </p:sp>
      <p:sp>
        <p:nvSpPr>
          <p:cNvPr id="3" name="Content Placeholder 2"/>
          <p:cNvSpPr>
            <a:spLocks noGrp="1"/>
          </p:cNvSpPr>
          <p:nvPr>
            <p:ph idx="1"/>
          </p:nvPr>
        </p:nvSpPr>
        <p:spPr>
          <a:xfrm>
            <a:off x="1117527" y="1448932"/>
            <a:ext cx="10592251" cy="4755327"/>
          </a:xfrm>
        </p:spPr>
        <p:txBody>
          <a:bodyPr>
            <a:normAutofit/>
          </a:bodyPr>
          <a:lstStyle/>
          <a:p>
            <a:r>
              <a:rPr lang="en-US" b="1" dirty="0">
                <a:latin typeface="+mj-lt"/>
              </a:rPr>
              <a:t>Voltage: </a:t>
            </a:r>
            <a:r>
              <a:rPr lang="en-US" dirty="0">
                <a:latin typeface="+mj-lt"/>
              </a:rPr>
              <a:t>Volts (V): the SI unit of electromotive force</a:t>
            </a:r>
          </a:p>
          <a:p>
            <a:r>
              <a:rPr lang="en-US" b="1" dirty="0">
                <a:latin typeface="+mj-lt"/>
              </a:rPr>
              <a:t>Current: </a:t>
            </a:r>
            <a:r>
              <a:rPr lang="en-US" dirty="0">
                <a:latin typeface="+mj-lt"/>
              </a:rPr>
              <a:t>Ampere or “amp” (A) is the SI unit of current </a:t>
            </a:r>
          </a:p>
          <a:p>
            <a:r>
              <a:rPr lang="en-US" b="1" dirty="0">
                <a:latin typeface="+mj-lt"/>
              </a:rPr>
              <a:t>Power (W): </a:t>
            </a:r>
            <a:r>
              <a:rPr lang="en-US" dirty="0">
                <a:latin typeface="+mj-lt"/>
              </a:rPr>
              <a:t>Voltage (V) x Current (A)</a:t>
            </a:r>
          </a:p>
          <a:p>
            <a:r>
              <a:rPr lang="en-US" b="1" dirty="0">
                <a:latin typeface="+mj-lt"/>
              </a:rPr>
              <a:t>Energy (Joule): </a:t>
            </a:r>
            <a:r>
              <a:rPr lang="en-US" dirty="0">
                <a:latin typeface="+mj-lt"/>
              </a:rPr>
              <a:t>Power x Time.</a:t>
            </a:r>
          </a:p>
          <a:p>
            <a:endParaRPr lang="en-US" sz="2400" dirty="0">
              <a:latin typeface="+mj-lt"/>
            </a:endParaRPr>
          </a:p>
          <a:p>
            <a:r>
              <a:rPr lang="en-US" dirty="0">
                <a:latin typeface="+mj-lt"/>
              </a:rPr>
              <a:t>Example</a:t>
            </a:r>
            <a:r>
              <a:rPr lang="en-US" sz="2400" dirty="0">
                <a:latin typeface="+mj-lt"/>
              </a:rPr>
              <a:t>:</a:t>
            </a:r>
          </a:p>
          <a:p>
            <a:pPr lvl="1"/>
            <a:r>
              <a:rPr lang="en-US" sz="2800" dirty="0">
                <a:latin typeface="+mj-lt"/>
              </a:rPr>
              <a:t>A device running at 1V draws 1A. </a:t>
            </a:r>
          </a:p>
          <a:p>
            <a:pPr lvl="2"/>
            <a:r>
              <a:rPr lang="en-US" sz="2400" dirty="0">
                <a:latin typeface="+mj-lt"/>
              </a:rPr>
              <a:t>The power consumption is therefore 1W</a:t>
            </a:r>
          </a:p>
          <a:p>
            <a:pPr lvl="2"/>
            <a:r>
              <a:rPr lang="en-US" sz="2400" dirty="0">
                <a:latin typeface="+mj-lt"/>
              </a:rPr>
              <a:t>Energy consumed in 1s is 1J</a:t>
            </a:r>
          </a:p>
        </p:txBody>
      </p:sp>
      <p:sp>
        <p:nvSpPr>
          <p:cNvPr id="5" name="Slide Number Placeholder 4"/>
          <p:cNvSpPr>
            <a:spLocks noGrp="1"/>
          </p:cNvSpPr>
          <p:nvPr>
            <p:ph type="sldNum" sz="quarter" idx="12"/>
          </p:nvPr>
        </p:nvSpPr>
        <p:spPr/>
        <p:txBody>
          <a:bodyPr/>
          <a:lstStyle/>
          <a:p>
            <a:fld id="{5C6FAEEE-D619-4E65-A0EF-E650D0B3166A}" type="slidenum">
              <a:rPr lang="en-US" smtClean="0"/>
              <a:t>38</a:t>
            </a:fld>
            <a:endParaRPr lang="en-US"/>
          </a:p>
        </p:txBody>
      </p:sp>
    </p:spTree>
    <p:extLst>
      <p:ext uri="{BB962C8B-B14F-4D97-AF65-F5344CB8AC3E}">
        <p14:creationId xmlns:p14="http://schemas.microsoft.com/office/powerpoint/2010/main" val="1234681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148B4-9A60-572B-4849-CABF3F01B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3410-011C-9E0F-6728-B4400CD79C2B}"/>
              </a:ext>
            </a:extLst>
          </p:cNvPr>
          <p:cNvSpPr>
            <a:spLocks noGrp="1"/>
          </p:cNvSpPr>
          <p:nvPr>
            <p:ph type="title"/>
          </p:nvPr>
        </p:nvSpPr>
        <p:spPr>
          <a:xfrm>
            <a:off x="1008345" y="250514"/>
            <a:ext cx="10701433" cy="1198418"/>
          </a:xfrm>
        </p:spPr>
        <p:txBody>
          <a:bodyPr>
            <a:normAutofit/>
          </a:bodyPr>
          <a:lstStyle/>
          <a:p>
            <a:r>
              <a:rPr lang="en-US" sz="4000" dirty="0">
                <a:latin typeface="+mn-lt"/>
              </a:rPr>
              <a:t>Relationship between power, energy and time</a:t>
            </a:r>
          </a:p>
        </p:txBody>
      </p:sp>
      <p:sp>
        <p:nvSpPr>
          <p:cNvPr id="5" name="Slide Number Placeholder 4">
            <a:extLst>
              <a:ext uri="{FF2B5EF4-FFF2-40B4-BE49-F238E27FC236}">
                <a16:creationId xmlns:a16="http://schemas.microsoft.com/office/drawing/2014/main" id="{AB52343F-3254-7C05-14F4-F25AB353EF1E}"/>
              </a:ext>
            </a:extLst>
          </p:cNvPr>
          <p:cNvSpPr>
            <a:spLocks noGrp="1"/>
          </p:cNvSpPr>
          <p:nvPr>
            <p:ph type="sldNum" sz="quarter" idx="12"/>
          </p:nvPr>
        </p:nvSpPr>
        <p:spPr/>
        <p:txBody>
          <a:bodyPr/>
          <a:lstStyle/>
          <a:p>
            <a:fld id="{5C6FAEEE-D619-4E65-A0EF-E650D0B3166A}" type="slidenum">
              <a:rPr lang="en-US" smtClean="0"/>
              <a:t>39</a:t>
            </a:fld>
            <a:endParaRPr lang="en-US"/>
          </a:p>
        </p:txBody>
      </p:sp>
      <p:pic>
        <p:nvPicPr>
          <p:cNvPr id="8" name="Picture 7" descr="A graph with a line&#10;&#10;Description automatically generated">
            <a:extLst>
              <a:ext uri="{FF2B5EF4-FFF2-40B4-BE49-F238E27FC236}">
                <a16:creationId xmlns:a16="http://schemas.microsoft.com/office/drawing/2014/main" id="{2AE664D5-0830-FAFA-9D24-7E1573F4941F}"/>
              </a:ext>
            </a:extLst>
          </p:cNvPr>
          <p:cNvPicPr>
            <a:picLocks noChangeAspect="1"/>
          </p:cNvPicPr>
          <p:nvPr/>
        </p:nvPicPr>
        <p:blipFill rotWithShape="1">
          <a:blip r:embed="rId2"/>
          <a:srcRect t="5893" r="279"/>
          <a:stretch/>
        </p:blipFill>
        <p:spPr>
          <a:xfrm>
            <a:off x="1963743" y="1609880"/>
            <a:ext cx="8264514" cy="4997606"/>
          </a:xfrm>
          <a:prstGeom prst="rect">
            <a:avLst/>
          </a:prstGeom>
        </p:spPr>
      </p:pic>
    </p:spTree>
    <p:extLst>
      <p:ext uri="{BB962C8B-B14F-4D97-AF65-F5344CB8AC3E}">
        <p14:creationId xmlns:p14="http://schemas.microsoft.com/office/powerpoint/2010/main" val="28419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Discussion regarding Assignment 1</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701803"/>
            <a:ext cx="10155446" cy="3889529"/>
          </a:xfrm>
        </p:spPr>
        <p:txBody>
          <a:bodyPr>
            <a:normAutofit/>
          </a:bodyPr>
          <a:lstStyle/>
          <a:p>
            <a:pPr algn="just"/>
            <a:r>
              <a:rPr lang="en-US" dirty="0">
                <a:latin typeface="+mj-lt"/>
              </a:rPr>
              <a:t>Assignment 1: Some groups have already demonstrated! Kudos!</a:t>
            </a:r>
          </a:p>
          <a:p>
            <a:pPr lvl="1" algn="just"/>
            <a:r>
              <a:rPr lang="en-US" b="1" dirty="0">
                <a:latin typeface="+mj-lt"/>
              </a:rPr>
              <a:t>Deadline: </a:t>
            </a:r>
            <a:r>
              <a:rPr lang="en-US" dirty="0">
                <a:latin typeface="+mj-lt"/>
              </a:rPr>
              <a:t>Tutorial session 4 and 5 (after recess week).</a:t>
            </a:r>
          </a:p>
          <a:p>
            <a:pPr algn="just"/>
            <a:r>
              <a:rPr lang="en-US" dirty="0">
                <a:latin typeface="+mj-lt"/>
              </a:rPr>
              <a:t>Assignment 1: Print the name of group members</a:t>
            </a:r>
          </a:p>
          <a:p>
            <a:pPr algn="just"/>
            <a:r>
              <a:rPr lang="en-US" dirty="0">
                <a:latin typeface="+mj-lt"/>
              </a:rPr>
              <a:t>Any group member can demonstrate during the tutorial session</a:t>
            </a:r>
          </a:p>
          <a:p>
            <a:pPr algn="just"/>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7450202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988" y="480146"/>
            <a:ext cx="10899560" cy="755073"/>
          </a:xfrm>
        </p:spPr>
        <p:txBody>
          <a:bodyPr>
            <a:normAutofit/>
          </a:bodyPr>
          <a:lstStyle/>
          <a:p>
            <a:r>
              <a:rPr lang="en-US" sz="4000" dirty="0">
                <a:latin typeface="+mn-lt"/>
              </a:rPr>
              <a:t>How do you measure the capacity of a battery?</a:t>
            </a:r>
            <a:endParaRPr lang="en-SG" sz="4000" dirty="0">
              <a:latin typeface="+mn-lt"/>
            </a:endParaRPr>
          </a:p>
        </p:txBody>
      </p:sp>
      <p:sp>
        <p:nvSpPr>
          <p:cNvPr id="3" name="Content Placeholder 2"/>
          <p:cNvSpPr>
            <a:spLocks noGrp="1"/>
          </p:cNvSpPr>
          <p:nvPr>
            <p:ph idx="1"/>
          </p:nvPr>
        </p:nvSpPr>
        <p:spPr>
          <a:xfrm>
            <a:off x="726988" y="1565130"/>
            <a:ext cx="10626812" cy="4973782"/>
          </a:xfrm>
        </p:spPr>
        <p:txBody>
          <a:bodyPr>
            <a:normAutofit/>
          </a:bodyPr>
          <a:lstStyle/>
          <a:p>
            <a:r>
              <a:rPr lang="en-US" dirty="0">
                <a:latin typeface="+mj-lt"/>
              </a:rPr>
              <a:t>The </a:t>
            </a:r>
            <a:r>
              <a:rPr lang="en-US" b="1" dirty="0">
                <a:latin typeface="+mj-lt"/>
              </a:rPr>
              <a:t>watt</a:t>
            </a:r>
            <a:r>
              <a:rPr lang="en-US" dirty="0">
                <a:latin typeface="+mj-lt"/>
              </a:rPr>
              <a:t>-</a:t>
            </a:r>
            <a:r>
              <a:rPr lang="en-US" b="1" dirty="0">
                <a:latin typeface="+mj-lt"/>
              </a:rPr>
              <a:t>hour</a:t>
            </a:r>
            <a:r>
              <a:rPr lang="en-US" dirty="0">
                <a:latin typeface="+mj-lt"/>
              </a:rPr>
              <a:t> (symbolized </a:t>
            </a:r>
            <a:r>
              <a:rPr lang="en-US" b="1" dirty="0" err="1">
                <a:latin typeface="+mj-lt"/>
              </a:rPr>
              <a:t>Wh</a:t>
            </a:r>
            <a:r>
              <a:rPr lang="en-US" dirty="0">
                <a:latin typeface="+mj-lt"/>
              </a:rPr>
              <a:t>) is a unit of energy equivalent to one </a:t>
            </a:r>
            <a:r>
              <a:rPr lang="en-US" b="1" dirty="0">
                <a:latin typeface="+mj-lt"/>
              </a:rPr>
              <a:t>watt</a:t>
            </a:r>
            <a:r>
              <a:rPr lang="en-US" dirty="0">
                <a:latin typeface="+mj-lt"/>
              </a:rPr>
              <a:t> (1 W) of power that is expended for one </a:t>
            </a:r>
            <a:r>
              <a:rPr lang="en-US" b="1" dirty="0">
                <a:latin typeface="+mj-lt"/>
              </a:rPr>
              <a:t>hour</a:t>
            </a:r>
            <a:r>
              <a:rPr lang="en-US" dirty="0">
                <a:latin typeface="+mj-lt"/>
              </a:rPr>
              <a:t> (1 h) of time.</a:t>
            </a:r>
          </a:p>
          <a:p>
            <a:pPr lvl="1"/>
            <a:r>
              <a:rPr lang="en-US" dirty="0" err="1">
                <a:latin typeface="+mj-lt"/>
              </a:rPr>
              <a:t>Macbook</a:t>
            </a:r>
            <a:r>
              <a:rPr lang="en-US" dirty="0">
                <a:latin typeface="+mj-lt"/>
              </a:rPr>
              <a:t> Pro 16 Inch: 99.6 Watt-hour</a:t>
            </a:r>
          </a:p>
          <a:p>
            <a:pPr lvl="1"/>
            <a:r>
              <a:rPr lang="en-US" dirty="0">
                <a:latin typeface="+mj-lt"/>
              </a:rPr>
              <a:t>iPad pro 12.9 Inch: 40.88 Watt-hour</a:t>
            </a:r>
          </a:p>
          <a:p>
            <a:pPr marL="457200" lvl="1" indent="0">
              <a:buNone/>
            </a:pPr>
            <a:endParaRPr lang="en-US" sz="2400" dirty="0">
              <a:latin typeface="+mj-lt"/>
            </a:endParaRPr>
          </a:p>
          <a:p>
            <a:pPr marL="457200" lvl="1" indent="0">
              <a:buNone/>
            </a:pPr>
            <a:endParaRPr lang="en-US" sz="2400" dirty="0">
              <a:latin typeface="+mj-lt"/>
            </a:endParaRPr>
          </a:p>
          <a:p>
            <a:r>
              <a:rPr lang="en-US" dirty="0">
                <a:latin typeface="+mj-lt"/>
              </a:rPr>
              <a:t>An </a:t>
            </a:r>
            <a:r>
              <a:rPr lang="en-US" b="1" dirty="0">
                <a:latin typeface="+mj-lt"/>
              </a:rPr>
              <a:t>ampere-hour</a:t>
            </a:r>
            <a:r>
              <a:rPr lang="en-US" dirty="0">
                <a:latin typeface="+mj-lt"/>
              </a:rPr>
              <a:t> or </a:t>
            </a:r>
            <a:r>
              <a:rPr lang="en-US" b="1" dirty="0">
                <a:latin typeface="+mj-lt"/>
              </a:rPr>
              <a:t>amp-hour</a:t>
            </a:r>
            <a:r>
              <a:rPr lang="en-US" dirty="0">
                <a:latin typeface="+mj-lt"/>
              </a:rPr>
              <a:t> (</a:t>
            </a:r>
            <a:r>
              <a:rPr lang="en-US" b="1" dirty="0">
                <a:latin typeface="+mj-lt"/>
              </a:rPr>
              <a:t>Ah</a:t>
            </a:r>
            <a:r>
              <a:rPr lang="en-US" dirty="0">
                <a:latin typeface="+mj-lt"/>
              </a:rPr>
              <a:t>) is a unit of electric charge equal to the charge transferred by a steady current of 1A flowing for one hour:</a:t>
            </a:r>
          </a:p>
          <a:p>
            <a:pPr lvl="1"/>
            <a:r>
              <a:rPr lang="en-US" sz="2400" dirty="0">
                <a:latin typeface="+mj-lt"/>
              </a:rPr>
              <a:t>AA Energizer Alkaline: 2500 </a:t>
            </a:r>
            <a:r>
              <a:rPr lang="en-US" sz="2400" dirty="0" err="1">
                <a:latin typeface="+mj-lt"/>
              </a:rPr>
              <a:t>mAh</a:t>
            </a:r>
            <a:r>
              <a:rPr lang="en-US" sz="2400" dirty="0">
                <a:latin typeface="+mj-lt"/>
              </a:rPr>
              <a:t> (1.5V), 3.75Wh</a:t>
            </a:r>
          </a:p>
        </p:txBody>
      </p:sp>
      <p:sp>
        <p:nvSpPr>
          <p:cNvPr id="4" name="Slide Number Placeholder 3"/>
          <p:cNvSpPr>
            <a:spLocks noGrp="1"/>
          </p:cNvSpPr>
          <p:nvPr>
            <p:ph type="sldNum" sz="quarter" idx="12"/>
          </p:nvPr>
        </p:nvSpPr>
        <p:spPr/>
        <p:txBody>
          <a:bodyPr/>
          <a:lstStyle/>
          <a:p>
            <a:fld id="{5C6FAEEE-D619-4E65-A0EF-E650D0B3166A}" type="slidenum">
              <a:rPr lang="en-US" smtClean="0"/>
              <a:t>40</a:t>
            </a:fld>
            <a:endParaRPr lang="en-US"/>
          </a:p>
        </p:txBody>
      </p:sp>
    </p:spTree>
    <p:extLst>
      <p:ext uri="{BB962C8B-B14F-4D97-AF65-F5344CB8AC3E}">
        <p14:creationId xmlns:p14="http://schemas.microsoft.com/office/powerpoint/2010/main" val="3914701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F1BC-54EC-7604-0AAD-CEF99AD28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62151-031A-BF7D-B871-D7EC646D71A8}"/>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Apple </a:t>
            </a:r>
            <a:r>
              <a:rPr lang="en-US" sz="4000" dirty="0" err="1">
                <a:latin typeface="+mn-lt"/>
              </a:rPr>
              <a:t>AirTag</a:t>
            </a:r>
            <a:endParaRPr lang="en-US" sz="4000" dirty="0">
              <a:latin typeface="+mn-lt"/>
            </a:endParaRPr>
          </a:p>
        </p:txBody>
      </p:sp>
      <p:sp>
        <p:nvSpPr>
          <p:cNvPr id="5" name="Slide Number Placeholder 4">
            <a:extLst>
              <a:ext uri="{FF2B5EF4-FFF2-40B4-BE49-F238E27FC236}">
                <a16:creationId xmlns:a16="http://schemas.microsoft.com/office/drawing/2014/main" id="{DB9C8DAE-815A-188B-7709-1807C37BC386}"/>
              </a:ext>
            </a:extLst>
          </p:cNvPr>
          <p:cNvSpPr>
            <a:spLocks noGrp="1"/>
          </p:cNvSpPr>
          <p:nvPr>
            <p:ph type="sldNum" sz="quarter" idx="12"/>
          </p:nvPr>
        </p:nvSpPr>
        <p:spPr/>
        <p:txBody>
          <a:bodyPr/>
          <a:lstStyle/>
          <a:p>
            <a:fld id="{5C6FAEEE-D619-4E65-A0EF-E650D0B3166A}" type="slidenum">
              <a:rPr lang="en-US" smtClean="0"/>
              <a:t>41</a:t>
            </a:fld>
            <a:endParaRPr lang="en-US"/>
          </a:p>
        </p:txBody>
      </p:sp>
      <p:pic>
        <p:nvPicPr>
          <p:cNvPr id="4" name="Picture 3" descr="A hand holding a round object&#10;&#10;Description automatically generated">
            <a:extLst>
              <a:ext uri="{FF2B5EF4-FFF2-40B4-BE49-F238E27FC236}">
                <a16:creationId xmlns:a16="http://schemas.microsoft.com/office/drawing/2014/main" id="{E3C7A2EE-6E85-082A-9E63-468732A97A1C}"/>
              </a:ext>
            </a:extLst>
          </p:cNvPr>
          <p:cNvPicPr>
            <a:picLocks noChangeAspect="1"/>
          </p:cNvPicPr>
          <p:nvPr/>
        </p:nvPicPr>
        <p:blipFill>
          <a:blip r:embed="rId2"/>
          <a:stretch>
            <a:fillRect/>
          </a:stretch>
        </p:blipFill>
        <p:spPr>
          <a:xfrm>
            <a:off x="4170218" y="2001981"/>
            <a:ext cx="3851564" cy="3851564"/>
          </a:xfrm>
          <a:prstGeom prst="rect">
            <a:avLst/>
          </a:prstGeom>
        </p:spPr>
      </p:pic>
    </p:spTree>
    <p:extLst>
      <p:ext uri="{BB962C8B-B14F-4D97-AF65-F5344CB8AC3E}">
        <p14:creationId xmlns:p14="http://schemas.microsoft.com/office/powerpoint/2010/main" val="1897027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F1BC-54EC-7604-0AAD-CEF99AD28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62151-031A-BF7D-B871-D7EC646D71A8}"/>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Apple </a:t>
            </a:r>
            <a:r>
              <a:rPr lang="en-US" sz="4000" dirty="0" err="1">
                <a:latin typeface="+mn-lt"/>
              </a:rPr>
              <a:t>AirTag</a:t>
            </a:r>
            <a:endParaRPr lang="en-US" sz="4000" dirty="0">
              <a:latin typeface="+mn-lt"/>
            </a:endParaRPr>
          </a:p>
        </p:txBody>
      </p:sp>
      <p:sp>
        <p:nvSpPr>
          <p:cNvPr id="5" name="Slide Number Placeholder 4">
            <a:extLst>
              <a:ext uri="{FF2B5EF4-FFF2-40B4-BE49-F238E27FC236}">
                <a16:creationId xmlns:a16="http://schemas.microsoft.com/office/drawing/2014/main" id="{DB9C8DAE-815A-188B-7709-1807C37BC386}"/>
              </a:ext>
            </a:extLst>
          </p:cNvPr>
          <p:cNvSpPr>
            <a:spLocks noGrp="1"/>
          </p:cNvSpPr>
          <p:nvPr>
            <p:ph type="sldNum" sz="quarter" idx="12"/>
          </p:nvPr>
        </p:nvSpPr>
        <p:spPr/>
        <p:txBody>
          <a:bodyPr/>
          <a:lstStyle/>
          <a:p>
            <a:fld id="{5C6FAEEE-D619-4E65-A0EF-E650D0B3166A}" type="slidenum">
              <a:rPr lang="en-US" smtClean="0"/>
              <a:t>42</a:t>
            </a:fld>
            <a:endParaRPr lang="en-US"/>
          </a:p>
        </p:txBody>
      </p:sp>
      <p:pic>
        <p:nvPicPr>
          <p:cNvPr id="4" name="Picture 3" descr="A hand holding a round object&#10;&#10;Description automatically generated">
            <a:extLst>
              <a:ext uri="{FF2B5EF4-FFF2-40B4-BE49-F238E27FC236}">
                <a16:creationId xmlns:a16="http://schemas.microsoft.com/office/drawing/2014/main" id="{E3C7A2EE-6E85-082A-9E63-468732A97A1C}"/>
              </a:ext>
            </a:extLst>
          </p:cNvPr>
          <p:cNvPicPr>
            <a:picLocks noChangeAspect="1"/>
          </p:cNvPicPr>
          <p:nvPr/>
        </p:nvPicPr>
        <p:blipFill>
          <a:blip r:embed="rId2"/>
          <a:stretch>
            <a:fillRect/>
          </a:stretch>
        </p:blipFill>
        <p:spPr>
          <a:xfrm>
            <a:off x="4170218" y="2001981"/>
            <a:ext cx="3851564" cy="3851564"/>
          </a:xfrm>
          <a:prstGeom prst="rect">
            <a:avLst/>
          </a:prstGeom>
        </p:spPr>
      </p:pic>
      <p:sp>
        <p:nvSpPr>
          <p:cNvPr id="3" name="TextBox 2">
            <a:extLst>
              <a:ext uri="{FF2B5EF4-FFF2-40B4-BE49-F238E27FC236}">
                <a16:creationId xmlns:a16="http://schemas.microsoft.com/office/drawing/2014/main" id="{243E1D24-7EB7-0D28-39CD-D203AFE7031E}"/>
              </a:ext>
            </a:extLst>
          </p:cNvPr>
          <p:cNvSpPr txBox="1"/>
          <p:nvPr/>
        </p:nvSpPr>
        <p:spPr>
          <a:xfrm>
            <a:off x="4973865" y="6094951"/>
            <a:ext cx="2244269" cy="338554"/>
          </a:xfrm>
          <a:prstGeom prst="rect">
            <a:avLst/>
          </a:prstGeom>
          <a:noFill/>
        </p:spPr>
        <p:txBody>
          <a:bodyPr wrap="square" rtlCol="0">
            <a:spAutoFit/>
          </a:bodyPr>
          <a:lstStyle/>
          <a:p>
            <a:pPr algn="ctr"/>
            <a:r>
              <a:rPr lang="en-US" sz="1600" dirty="0">
                <a:latin typeface="+mj-lt"/>
              </a:rPr>
              <a:t>Coin Cell: 240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4095475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99A0-5C9B-1F87-B392-FB2B0541F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5AC7A-AE8C-4FF7-858F-C7870C3A51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Smartphone</a:t>
            </a:r>
          </a:p>
        </p:txBody>
      </p:sp>
      <p:sp>
        <p:nvSpPr>
          <p:cNvPr id="5" name="Slide Number Placeholder 4">
            <a:extLst>
              <a:ext uri="{FF2B5EF4-FFF2-40B4-BE49-F238E27FC236}">
                <a16:creationId xmlns:a16="http://schemas.microsoft.com/office/drawing/2014/main" id="{FF0C1AF2-9150-B816-5B20-D214D833681D}"/>
              </a:ext>
            </a:extLst>
          </p:cNvPr>
          <p:cNvSpPr>
            <a:spLocks noGrp="1"/>
          </p:cNvSpPr>
          <p:nvPr>
            <p:ph type="sldNum" sz="quarter" idx="12"/>
          </p:nvPr>
        </p:nvSpPr>
        <p:spPr/>
        <p:txBody>
          <a:bodyPr/>
          <a:lstStyle/>
          <a:p>
            <a:fld id="{5C6FAEEE-D619-4E65-A0EF-E650D0B3166A}" type="slidenum">
              <a:rPr lang="en-US" smtClean="0"/>
              <a:t>43</a:t>
            </a:fld>
            <a:endParaRPr lang="en-US"/>
          </a:p>
        </p:txBody>
      </p:sp>
      <p:pic>
        <p:nvPicPr>
          <p:cNvPr id="6" name="Picture 5" descr="A smartphone with a stylus&#10;&#10;Description automatically generated">
            <a:extLst>
              <a:ext uri="{FF2B5EF4-FFF2-40B4-BE49-F238E27FC236}">
                <a16:creationId xmlns:a16="http://schemas.microsoft.com/office/drawing/2014/main" id="{FA4DA73E-4D0F-D19D-41CB-014CB297389D}"/>
              </a:ext>
            </a:extLst>
          </p:cNvPr>
          <p:cNvPicPr>
            <a:picLocks noChangeAspect="1"/>
          </p:cNvPicPr>
          <p:nvPr/>
        </p:nvPicPr>
        <p:blipFill>
          <a:blip r:embed="rId2"/>
          <a:stretch>
            <a:fillRect/>
          </a:stretch>
        </p:blipFill>
        <p:spPr>
          <a:xfrm>
            <a:off x="2438400" y="2274455"/>
            <a:ext cx="7315200" cy="3556000"/>
          </a:xfrm>
          <a:prstGeom prst="rect">
            <a:avLst/>
          </a:prstGeom>
        </p:spPr>
      </p:pic>
    </p:spTree>
    <p:extLst>
      <p:ext uri="{BB962C8B-B14F-4D97-AF65-F5344CB8AC3E}">
        <p14:creationId xmlns:p14="http://schemas.microsoft.com/office/powerpoint/2010/main" val="3527896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99A0-5C9B-1F87-B392-FB2B0541F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5AC7A-AE8C-4FF7-858F-C7870C3A51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Smartphone</a:t>
            </a:r>
          </a:p>
        </p:txBody>
      </p:sp>
      <p:sp>
        <p:nvSpPr>
          <p:cNvPr id="5" name="Slide Number Placeholder 4">
            <a:extLst>
              <a:ext uri="{FF2B5EF4-FFF2-40B4-BE49-F238E27FC236}">
                <a16:creationId xmlns:a16="http://schemas.microsoft.com/office/drawing/2014/main" id="{FF0C1AF2-9150-B816-5B20-D214D833681D}"/>
              </a:ext>
            </a:extLst>
          </p:cNvPr>
          <p:cNvSpPr>
            <a:spLocks noGrp="1"/>
          </p:cNvSpPr>
          <p:nvPr>
            <p:ph type="sldNum" sz="quarter" idx="12"/>
          </p:nvPr>
        </p:nvSpPr>
        <p:spPr/>
        <p:txBody>
          <a:bodyPr/>
          <a:lstStyle/>
          <a:p>
            <a:fld id="{5C6FAEEE-D619-4E65-A0EF-E650D0B3166A}" type="slidenum">
              <a:rPr lang="en-US" smtClean="0"/>
              <a:t>44</a:t>
            </a:fld>
            <a:endParaRPr lang="en-US"/>
          </a:p>
        </p:txBody>
      </p:sp>
      <p:pic>
        <p:nvPicPr>
          <p:cNvPr id="6" name="Picture 5" descr="A smartphone with a stylus&#10;&#10;Description automatically generated">
            <a:extLst>
              <a:ext uri="{FF2B5EF4-FFF2-40B4-BE49-F238E27FC236}">
                <a16:creationId xmlns:a16="http://schemas.microsoft.com/office/drawing/2014/main" id="{FA4DA73E-4D0F-D19D-41CB-014CB297389D}"/>
              </a:ext>
            </a:extLst>
          </p:cNvPr>
          <p:cNvPicPr>
            <a:picLocks noChangeAspect="1"/>
          </p:cNvPicPr>
          <p:nvPr/>
        </p:nvPicPr>
        <p:blipFill>
          <a:blip r:embed="rId2"/>
          <a:stretch>
            <a:fillRect/>
          </a:stretch>
        </p:blipFill>
        <p:spPr>
          <a:xfrm>
            <a:off x="2438400" y="2274455"/>
            <a:ext cx="7315200" cy="3556000"/>
          </a:xfrm>
          <a:prstGeom prst="rect">
            <a:avLst/>
          </a:prstGeom>
        </p:spPr>
      </p:pic>
      <p:sp>
        <p:nvSpPr>
          <p:cNvPr id="3" name="TextBox 2">
            <a:extLst>
              <a:ext uri="{FF2B5EF4-FFF2-40B4-BE49-F238E27FC236}">
                <a16:creationId xmlns:a16="http://schemas.microsoft.com/office/drawing/2014/main" id="{B5B828FC-8BB9-285E-A63D-C02086340804}"/>
              </a:ext>
            </a:extLst>
          </p:cNvPr>
          <p:cNvSpPr txBox="1"/>
          <p:nvPr/>
        </p:nvSpPr>
        <p:spPr>
          <a:xfrm>
            <a:off x="4659966" y="6253976"/>
            <a:ext cx="3351269" cy="338554"/>
          </a:xfrm>
          <a:prstGeom prst="rect">
            <a:avLst/>
          </a:prstGeom>
          <a:noFill/>
        </p:spPr>
        <p:txBody>
          <a:bodyPr wrap="square" rtlCol="0">
            <a:spAutoFit/>
          </a:bodyPr>
          <a:lstStyle/>
          <a:p>
            <a:pPr algn="ctr"/>
            <a:r>
              <a:rPr lang="en-US" sz="1600" dirty="0">
                <a:latin typeface="+mj-lt"/>
              </a:rPr>
              <a:t>Lithium Ion: 3400 - 6000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806598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BCF0-C880-F350-5225-B93AF6E19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BC406-B577-2515-1DE8-6D678946B0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Smartwatch</a:t>
            </a:r>
          </a:p>
        </p:txBody>
      </p:sp>
      <p:sp>
        <p:nvSpPr>
          <p:cNvPr id="5" name="Slide Number Placeholder 4">
            <a:extLst>
              <a:ext uri="{FF2B5EF4-FFF2-40B4-BE49-F238E27FC236}">
                <a16:creationId xmlns:a16="http://schemas.microsoft.com/office/drawing/2014/main" id="{3CC68F34-FC2C-66DF-5B66-880E09C4869B}"/>
              </a:ext>
            </a:extLst>
          </p:cNvPr>
          <p:cNvSpPr>
            <a:spLocks noGrp="1"/>
          </p:cNvSpPr>
          <p:nvPr>
            <p:ph type="sldNum" sz="quarter" idx="12"/>
          </p:nvPr>
        </p:nvSpPr>
        <p:spPr/>
        <p:txBody>
          <a:bodyPr/>
          <a:lstStyle/>
          <a:p>
            <a:fld id="{5C6FAEEE-D619-4E65-A0EF-E650D0B3166A}" type="slidenum">
              <a:rPr lang="en-US" smtClean="0"/>
              <a:t>45</a:t>
            </a:fld>
            <a:endParaRPr lang="en-US"/>
          </a:p>
        </p:txBody>
      </p:sp>
      <p:pic>
        <p:nvPicPr>
          <p:cNvPr id="4" name="Picture 3" descr="A smart watch with a white band&#10;&#10;Description automatically generated">
            <a:extLst>
              <a:ext uri="{FF2B5EF4-FFF2-40B4-BE49-F238E27FC236}">
                <a16:creationId xmlns:a16="http://schemas.microsoft.com/office/drawing/2014/main" id="{0A488841-C801-8B32-6598-E73EBC329F7B}"/>
              </a:ext>
            </a:extLst>
          </p:cNvPr>
          <p:cNvPicPr>
            <a:picLocks noChangeAspect="1"/>
          </p:cNvPicPr>
          <p:nvPr/>
        </p:nvPicPr>
        <p:blipFill>
          <a:blip r:embed="rId2"/>
          <a:stretch>
            <a:fillRect/>
          </a:stretch>
        </p:blipFill>
        <p:spPr>
          <a:xfrm>
            <a:off x="1750081" y="1835149"/>
            <a:ext cx="8691838" cy="3983759"/>
          </a:xfrm>
          <a:prstGeom prst="rect">
            <a:avLst/>
          </a:prstGeom>
        </p:spPr>
      </p:pic>
    </p:spTree>
    <p:extLst>
      <p:ext uri="{BB962C8B-B14F-4D97-AF65-F5344CB8AC3E}">
        <p14:creationId xmlns:p14="http://schemas.microsoft.com/office/powerpoint/2010/main" val="1287154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BCF0-C880-F350-5225-B93AF6E19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BC406-B577-2515-1DE8-6D678946B0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Smartwatch</a:t>
            </a:r>
          </a:p>
        </p:txBody>
      </p:sp>
      <p:sp>
        <p:nvSpPr>
          <p:cNvPr id="5" name="Slide Number Placeholder 4">
            <a:extLst>
              <a:ext uri="{FF2B5EF4-FFF2-40B4-BE49-F238E27FC236}">
                <a16:creationId xmlns:a16="http://schemas.microsoft.com/office/drawing/2014/main" id="{3CC68F34-FC2C-66DF-5B66-880E09C4869B}"/>
              </a:ext>
            </a:extLst>
          </p:cNvPr>
          <p:cNvSpPr>
            <a:spLocks noGrp="1"/>
          </p:cNvSpPr>
          <p:nvPr>
            <p:ph type="sldNum" sz="quarter" idx="12"/>
          </p:nvPr>
        </p:nvSpPr>
        <p:spPr/>
        <p:txBody>
          <a:bodyPr/>
          <a:lstStyle/>
          <a:p>
            <a:fld id="{5C6FAEEE-D619-4E65-A0EF-E650D0B3166A}" type="slidenum">
              <a:rPr lang="en-US" smtClean="0"/>
              <a:t>46</a:t>
            </a:fld>
            <a:endParaRPr lang="en-US"/>
          </a:p>
        </p:txBody>
      </p:sp>
      <p:pic>
        <p:nvPicPr>
          <p:cNvPr id="4" name="Picture 3" descr="A smart watch with a white band&#10;&#10;Description automatically generated">
            <a:extLst>
              <a:ext uri="{FF2B5EF4-FFF2-40B4-BE49-F238E27FC236}">
                <a16:creationId xmlns:a16="http://schemas.microsoft.com/office/drawing/2014/main" id="{0A488841-C801-8B32-6598-E73EBC329F7B}"/>
              </a:ext>
            </a:extLst>
          </p:cNvPr>
          <p:cNvPicPr>
            <a:picLocks noChangeAspect="1"/>
          </p:cNvPicPr>
          <p:nvPr/>
        </p:nvPicPr>
        <p:blipFill>
          <a:blip r:embed="rId2"/>
          <a:stretch>
            <a:fillRect/>
          </a:stretch>
        </p:blipFill>
        <p:spPr>
          <a:xfrm>
            <a:off x="1750081" y="1835149"/>
            <a:ext cx="8691838" cy="3983759"/>
          </a:xfrm>
          <a:prstGeom prst="rect">
            <a:avLst/>
          </a:prstGeom>
        </p:spPr>
      </p:pic>
      <p:sp>
        <p:nvSpPr>
          <p:cNvPr id="3" name="TextBox 2">
            <a:extLst>
              <a:ext uri="{FF2B5EF4-FFF2-40B4-BE49-F238E27FC236}">
                <a16:creationId xmlns:a16="http://schemas.microsoft.com/office/drawing/2014/main" id="{0164CD52-FB51-4467-3CB4-6031C2EC8AC3}"/>
              </a:ext>
            </a:extLst>
          </p:cNvPr>
          <p:cNvSpPr txBox="1"/>
          <p:nvPr/>
        </p:nvSpPr>
        <p:spPr>
          <a:xfrm>
            <a:off x="4420365" y="6276486"/>
            <a:ext cx="3351269" cy="338554"/>
          </a:xfrm>
          <a:prstGeom prst="rect">
            <a:avLst/>
          </a:prstGeom>
          <a:noFill/>
        </p:spPr>
        <p:txBody>
          <a:bodyPr wrap="square" rtlCol="0">
            <a:spAutoFit/>
          </a:bodyPr>
          <a:lstStyle/>
          <a:p>
            <a:pPr algn="ctr"/>
            <a:r>
              <a:rPr lang="en-US" sz="1600" dirty="0">
                <a:latin typeface="+mj-lt"/>
              </a:rPr>
              <a:t>Smart watch: 400-600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1745835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47</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696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a:xfrm>
            <a:off x="838200" y="243212"/>
            <a:ext cx="10515600" cy="1325563"/>
          </a:xfrm>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48</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814263" y="2198073"/>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566597" y="3528099"/>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356755" y="2215373"/>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184259" y="3556673"/>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1910299" y="4631824"/>
          <a:ext cx="8128000" cy="200942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53880666"/>
                    </a:ext>
                  </a:extLst>
                </a:gridCol>
                <a:gridCol w="4064000">
                  <a:extLst>
                    <a:ext uri="{9D8B030D-6E8A-4147-A177-3AD203B41FA5}">
                      <a16:colId xmlns:a16="http://schemas.microsoft.com/office/drawing/2014/main" val="4082166559"/>
                    </a:ext>
                  </a:extLst>
                </a:gridCol>
              </a:tblGrid>
              <a:tr h="526067">
                <a:tc>
                  <a:txBody>
                    <a:bodyPr/>
                    <a:lstStyle/>
                    <a:p>
                      <a:pPr algn="ctr"/>
                      <a:r>
                        <a:rPr lang="en-US" dirty="0"/>
                        <a:t>Component</a:t>
                      </a:r>
                    </a:p>
                  </a:txBody>
                  <a:tcPr/>
                </a:tc>
                <a:tc>
                  <a:txBody>
                    <a:bodyPr/>
                    <a:lstStyle/>
                    <a:p>
                      <a:pPr algn="ctr"/>
                      <a:r>
                        <a:rPr lang="en-US" dirty="0"/>
                        <a:t>Current draw</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547569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49</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664797" y="2159045"/>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417130" y="3464717"/>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515100" y="2224769"/>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261218" y="3545378"/>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901816" y="4704502"/>
          <a:ext cx="10451984" cy="200942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25183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Discussion regarding Assignment 2</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1" y="1701803"/>
            <a:ext cx="10722855" cy="4654547"/>
          </a:xfrm>
        </p:spPr>
        <p:txBody>
          <a:bodyPr>
            <a:normAutofit/>
          </a:bodyPr>
          <a:lstStyle/>
          <a:p>
            <a:pPr algn="just"/>
            <a:r>
              <a:rPr lang="en-US" dirty="0">
                <a:latin typeface="+mj-lt"/>
              </a:rPr>
              <a:t>Assignment 2: Deadline 18</a:t>
            </a:r>
            <a:r>
              <a:rPr lang="en-US" baseline="30000" dirty="0">
                <a:latin typeface="+mj-lt"/>
              </a:rPr>
              <a:t>th</a:t>
            </a:r>
            <a:r>
              <a:rPr lang="en-US" dirty="0">
                <a:latin typeface="+mj-lt"/>
              </a:rPr>
              <a:t> March</a:t>
            </a:r>
          </a:p>
          <a:p>
            <a:pPr lvl="1" algn="just"/>
            <a:r>
              <a:rPr lang="en-US" dirty="0">
                <a:latin typeface="+mj-lt"/>
              </a:rPr>
              <a:t>After deadline: Penalty of 10% </a:t>
            </a:r>
            <a:r>
              <a:rPr lang="en-US" b="1" dirty="0">
                <a:latin typeface="+mj-lt"/>
              </a:rPr>
              <a:t>Per Day</a:t>
            </a:r>
          </a:p>
          <a:p>
            <a:pPr algn="just"/>
            <a:endParaRPr lang="en-US" dirty="0">
              <a:latin typeface="+mj-lt"/>
            </a:endParaRPr>
          </a:p>
          <a:p>
            <a:pPr algn="just"/>
            <a:r>
              <a:rPr lang="en-US" dirty="0">
                <a:latin typeface="+mj-lt"/>
              </a:rPr>
              <a:t>Please submit a readme file, source code, statement of work and a video demonstrating the operation of the sensor tag.  They need to be submitted onto the canvas portal.  The </a:t>
            </a:r>
            <a:r>
              <a:rPr lang="en-US" b="1" u="sng" dirty="0">
                <a:latin typeface="+mj-lt"/>
              </a:rPr>
              <a:t>statement of work </a:t>
            </a:r>
            <a:r>
              <a:rPr lang="en-US" dirty="0">
                <a:latin typeface="+mj-lt"/>
              </a:rPr>
              <a:t>should describe the contribution made by every member of the group to the assignment.  You need to submit the source code for Task 2 and Task 3 as separate files.  Only </a:t>
            </a:r>
            <a:r>
              <a:rPr lang="en-US" b="1" u="sng" dirty="0">
                <a:latin typeface="+mj-lt"/>
              </a:rPr>
              <a:t>one member </a:t>
            </a:r>
            <a:r>
              <a:rPr lang="en-US" dirty="0">
                <a:latin typeface="+mj-lt"/>
              </a:rPr>
              <a:t>of the group should submit the assignment on the canvas.</a:t>
            </a: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4136030012"/>
      </p:ext>
    </p:extLst>
  </p:cSld>
  <p:clrMapOvr>
    <a:masterClrMapping/>
  </p:clrMapOvr>
  <mc:AlternateContent xmlns:mc="http://schemas.openxmlformats.org/markup-compatibility/2006">
    <mc:Choice xmlns:p14="http://schemas.microsoft.com/office/powerpoint/2010/main" Requires="p14">
      <p:transition spd="slow" p14:dur="2000" advTm="61976"/>
    </mc:Choice>
    <mc:Fallback>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28099-B9D7-74DC-D50F-FED110338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C5BBE-EC82-6DBD-2D33-F55F6923064E}"/>
              </a:ext>
            </a:extLst>
          </p:cNvPr>
          <p:cNvSpPr>
            <a:spLocks noGrp="1"/>
          </p:cNvSpPr>
          <p:nvPr>
            <p:ph type="title"/>
          </p:nvPr>
        </p:nvSpPr>
        <p:spPr>
          <a:xfrm>
            <a:off x="519959" y="330206"/>
            <a:ext cx="9601200" cy="1014214"/>
          </a:xfrm>
        </p:spPr>
        <p:txBody>
          <a:bodyPr>
            <a:normAutofit/>
          </a:bodyPr>
          <a:lstStyle/>
          <a:p>
            <a:r>
              <a:rPr lang="en-US" dirty="0">
                <a:latin typeface="+mn-lt"/>
              </a:rPr>
              <a:t>Energy Characteristics of LCD Display</a:t>
            </a:r>
          </a:p>
        </p:txBody>
      </p:sp>
      <p:sp>
        <p:nvSpPr>
          <p:cNvPr id="5" name="Slide Number Placeholder 4">
            <a:extLst>
              <a:ext uri="{FF2B5EF4-FFF2-40B4-BE49-F238E27FC236}">
                <a16:creationId xmlns:a16="http://schemas.microsoft.com/office/drawing/2014/main" id="{B5C7DEC9-4AF4-EACD-9F52-90F289A68E86}"/>
              </a:ext>
            </a:extLst>
          </p:cNvPr>
          <p:cNvSpPr>
            <a:spLocks noGrp="1"/>
          </p:cNvSpPr>
          <p:nvPr>
            <p:ph type="sldNum" sz="quarter" idx="12"/>
          </p:nvPr>
        </p:nvSpPr>
        <p:spPr/>
        <p:txBody>
          <a:bodyPr/>
          <a:lstStyle/>
          <a:p>
            <a:fld id="{5C6FAEEE-D619-4E65-A0EF-E650D0B3166A}" type="slidenum">
              <a:rPr lang="en-US" smtClean="0"/>
              <a:t>50</a:t>
            </a:fld>
            <a:endParaRPr lang="en-US"/>
          </a:p>
        </p:txBody>
      </p:sp>
      <p:pic>
        <p:nvPicPr>
          <p:cNvPr id="6" name="Picture 5">
            <a:extLst>
              <a:ext uri="{FF2B5EF4-FFF2-40B4-BE49-F238E27FC236}">
                <a16:creationId xmlns:a16="http://schemas.microsoft.com/office/drawing/2014/main" id="{97192889-FC34-41B2-F2DF-88D7E83F8B6D}"/>
              </a:ext>
            </a:extLst>
          </p:cNvPr>
          <p:cNvPicPr>
            <a:picLocks noChangeAspect="1"/>
          </p:cNvPicPr>
          <p:nvPr/>
        </p:nvPicPr>
        <p:blipFill>
          <a:blip r:embed="rId2"/>
          <a:stretch>
            <a:fillRect/>
          </a:stretch>
        </p:blipFill>
        <p:spPr>
          <a:xfrm>
            <a:off x="6092366" y="1632588"/>
            <a:ext cx="4365027" cy="3151855"/>
          </a:xfrm>
          <a:prstGeom prst="rect">
            <a:avLst/>
          </a:prstGeom>
        </p:spPr>
      </p:pic>
      <p:pic>
        <p:nvPicPr>
          <p:cNvPr id="7" name="Picture 6">
            <a:extLst>
              <a:ext uri="{FF2B5EF4-FFF2-40B4-BE49-F238E27FC236}">
                <a16:creationId xmlns:a16="http://schemas.microsoft.com/office/drawing/2014/main" id="{5ABC7507-81CA-735C-E2A2-1D70567893C7}"/>
              </a:ext>
            </a:extLst>
          </p:cNvPr>
          <p:cNvPicPr>
            <a:picLocks noChangeAspect="1"/>
          </p:cNvPicPr>
          <p:nvPr/>
        </p:nvPicPr>
        <p:blipFill>
          <a:blip r:embed="rId3"/>
          <a:stretch>
            <a:fillRect/>
          </a:stretch>
        </p:blipFill>
        <p:spPr>
          <a:xfrm>
            <a:off x="983674" y="1632588"/>
            <a:ext cx="4519428" cy="3151855"/>
          </a:xfrm>
          <a:prstGeom prst="rect">
            <a:avLst/>
          </a:prstGeom>
        </p:spPr>
      </p:pic>
      <p:sp>
        <p:nvSpPr>
          <p:cNvPr id="3" name="Rectangle 2">
            <a:extLst>
              <a:ext uri="{FF2B5EF4-FFF2-40B4-BE49-F238E27FC236}">
                <a16:creationId xmlns:a16="http://schemas.microsoft.com/office/drawing/2014/main" id="{5F2CF8E6-DE81-AA12-18D7-18A4C08493D3}"/>
              </a:ext>
            </a:extLst>
          </p:cNvPr>
          <p:cNvSpPr/>
          <p:nvPr/>
        </p:nvSpPr>
        <p:spPr>
          <a:xfrm>
            <a:off x="1115704" y="5072611"/>
            <a:ext cx="9953324" cy="830997"/>
          </a:xfrm>
          <a:prstGeom prst="rect">
            <a:avLst/>
          </a:prstGeom>
        </p:spPr>
        <p:txBody>
          <a:bodyPr wrap="square">
            <a:spAutoFit/>
          </a:bodyPr>
          <a:lstStyle/>
          <a:p>
            <a:r>
              <a:rPr lang="en-SG" sz="2400" dirty="0">
                <a:latin typeface="+mj-lt"/>
              </a:rPr>
              <a:t>Most of the power in an LCD display is consumed by the backlight, the light filter requires comparatively less power. </a:t>
            </a:r>
          </a:p>
        </p:txBody>
      </p:sp>
      <p:sp>
        <p:nvSpPr>
          <p:cNvPr id="4" name="Rectangle 3">
            <a:extLst>
              <a:ext uri="{FF2B5EF4-FFF2-40B4-BE49-F238E27FC236}">
                <a16:creationId xmlns:a16="http://schemas.microsoft.com/office/drawing/2014/main" id="{EC7AC5B0-9D65-9523-3FCA-0B0D6CB0F149}"/>
              </a:ext>
            </a:extLst>
          </p:cNvPr>
          <p:cNvSpPr/>
          <p:nvPr/>
        </p:nvSpPr>
        <p:spPr>
          <a:xfrm>
            <a:off x="242869" y="6191776"/>
            <a:ext cx="11793188" cy="523220"/>
          </a:xfrm>
          <a:prstGeom prst="rect">
            <a:avLst/>
          </a:prstGeom>
        </p:spPr>
        <p:txBody>
          <a:bodyPr wrap="square">
            <a:spAutoFit/>
          </a:bodyPr>
          <a:lstStyle/>
          <a:p>
            <a:pPr marL="342900" lvl="1" indent="-342900">
              <a:buClr>
                <a:schemeClr val="folHlink"/>
              </a:buClr>
              <a:buSzPct val="60000"/>
            </a:pPr>
            <a:r>
              <a:rPr lang="en-US" sz="1400" dirty="0"/>
              <a:t>B Anand, K </a:t>
            </a:r>
            <a:r>
              <a:rPr lang="en-US" sz="1400" dirty="0" err="1"/>
              <a:t>Thirugnanam</a:t>
            </a:r>
            <a:r>
              <a:rPr lang="en-US" sz="1400" dirty="0"/>
              <a:t>, J Sebastian, PG Kannan, AL Ananda, MC Chan, RK Balan, “Adaptive display power management for mobile games,” ACM International Conference on Mobile Systems, Applications, and Services (</a:t>
            </a:r>
            <a:r>
              <a:rPr lang="en-US" sz="1400" dirty="0" err="1"/>
              <a:t>Mobisys</a:t>
            </a:r>
            <a:r>
              <a:rPr lang="en-US" sz="1400" dirty="0"/>
              <a:t>) 2011.</a:t>
            </a:r>
          </a:p>
        </p:txBody>
      </p:sp>
    </p:spTree>
    <p:extLst>
      <p:ext uri="{BB962C8B-B14F-4D97-AF65-F5344CB8AC3E}">
        <p14:creationId xmlns:p14="http://schemas.microsoft.com/office/powerpoint/2010/main" val="876690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21B45-CCEC-BA26-23D2-5A3EA24FA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1E7AD-BB35-AEAE-E67A-879F939FCC29}"/>
              </a:ext>
            </a:extLst>
          </p:cNvPr>
          <p:cNvSpPr>
            <a:spLocks noGrp="1"/>
          </p:cNvSpPr>
          <p:nvPr>
            <p:ph type="title"/>
          </p:nvPr>
        </p:nvSpPr>
        <p:spPr>
          <a:xfrm>
            <a:off x="1186594" y="90833"/>
            <a:ext cx="10280073" cy="1485900"/>
          </a:xfrm>
        </p:spPr>
        <p:txBody>
          <a:bodyPr>
            <a:normAutofit/>
          </a:bodyPr>
          <a:lstStyle/>
          <a:p>
            <a:r>
              <a:rPr lang="en-US" sz="4000" dirty="0">
                <a:latin typeface="+mn-lt"/>
              </a:rPr>
              <a:t>Energy Characteristics of OLED Display</a:t>
            </a:r>
          </a:p>
        </p:txBody>
      </p:sp>
      <p:pic>
        <p:nvPicPr>
          <p:cNvPr id="6" name="Content Placeholder 5">
            <a:extLst>
              <a:ext uri="{FF2B5EF4-FFF2-40B4-BE49-F238E27FC236}">
                <a16:creationId xmlns:a16="http://schemas.microsoft.com/office/drawing/2014/main" id="{87FDA572-FE02-F7D8-6BD4-8751B0801101}"/>
              </a:ext>
            </a:extLst>
          </p:cNvPr>
          <p:cNvPicPr>
            <a:picLocks noGrp="1" noChangeAspect="1"/>
          </p:cNvPicPr>
          <p:nvPr>
            <p:ph idx="1"/>
          </p:nvPr>
        </p:nvPicPr>
        <p:blipFill>
          <a:blip r:embed="rId2"/>
          <a:stretch>
            <a:fillRect/>
          </a:stretch>
        </p:blipFill>
        <p:spPr>
          <a:xfrm>
            <a:off x="1063213" y="1342381"/>
            <a:ext cx="5059814" cy="3462245"/>
          </a:xfrm>
          <a:prstGeom prst="rect">
            <a:avLst/>
          </a:prstGeom>
        </p:spPr>
      </p:pic>
      <p:sp>
        <p:nvSpPr>
          <p:cNvPr id="5" name="Slide Number Placeholder 4">
            <a:extLst>
              <a:ext uri="{FF2B5EF4-FFF2-40B4-BE49-F238E27FC236}">
                <a16:creationId xmlns:a16="http://schemas.microsoft.com/office/drawing/2014/main" id="{13F3A82F-1B3B-81BF-3E00-265763F24E57}"/>
              </a:ext>
            </a:extLst>
          </p:cNvPr>
          <p:cNvSpPr>
            <a:spLocks noGrp="1"/>
          </p:cNvSpPr>
          <p:nvPr>
            <p:ph type="sldNum" sz="quarter" idx="12"/>
          </p:nvPr>
        </p:nvSpPr>
        <p:spPr/>
        <p:txBody>
          <a:bodyPr/>
          <a:lstStyle/>
          <a:p>
            <a:fld id="{5C6FAEEE-D619-4E65-A0EF-E650D0B3166A}" type="slidenum">
              <a:rPr lang="en-US" smtClean="0"/>
              <a:t>51</a:t>
            </a:fld>
            <a:endParaRPr lang="en-US"/>
          </a:p>
        </p:txBody>
      </p:sp>
      <p:pic>
        <p:nvPicPr>
          <p:cNvPr id="7" name="Picture 6">
            <a:extLst>
              <a:ext uri="{FF2B5EF4-FFF2-40B4-BE49-F238E27FC236}">
                <a16:creationId xmlns:a16="http://schemas.microsoft.com/office/drawing/2014/main" id="{7C5D1761-F4C8-0965-F7F1-A636D23ABFAF}"/>
              </a:ext>
            </a:extLst>
          </p:cNvPr>
          <p:cNvPicPr>
            <a:picLocks noChangeAspect="1"/>
          </p:cNvPicPr>
          <p:nvPr/>
        </p:nvPicPr>
        <p:blipFill>
          <a:blip r:embed="rId3"/>
          <a:stretch>
            <a:fillRect/>
          </a:stretch>
        </p:blipFill>
        <p:spPr>
          <a:xfrm>
            <a:off x="6326631" y="1311524"/>
            <a:ext cx="5274241" cy="3623356"/>
          </a:xfrm>
          <a:prstGeom prst="rect">
            <a:avLst/>
          </a:prstGeom>
        </p:spPr>
      </p:pic>
      <p:sp>
        <p:nvSpPr>
          <p:cNvPr id="3" name="Rectangle 2">
            <a:extLst>
              <a:ext uri="{FF2B5EF4-FFF2-40B4-BE49-F238E27FC236}">
                <a16:creationId xmlns:a16="http://schemas.microsoft.com/office/drawing/2014/main" id="{3C16C543-DC8C-57A5-B243-79C5A8FE8E3D}"/>
              </a:ext>
            </a:extLst>
          </p:cNvPr>
          <p:cNvSpPr/>
          <p:nvPr/>
        </p:nvSpPr>
        <p:spPr>
          <a:xfrm>
            <a:off x="1063213" y="4894203"/>
            <a:ext cx="10335163" cy="1877437"/>
          </a:xfrm>
          <a:prstGeom prst="rect">
            <a:avLst/>
          </a:prstGeom>
        </p:spPr>
        <p:txBody>
          <a:bodyPr wrap="square">
            <a:spAutoFit/>
          </a:bodyPr>
          <a:lstStyle/>
          <a:p>
            <a:pPr marL="285750" indent="-285750">
              <a:buFont typeface="Arial" panose="020B0604020202020204" pitchFamily="34" charset="0"/>
              <a:buChar char="•"/>
            </a:pPr>
            <a:r>
              <a:rPr lang="en-SG" sz="2400" dirty="0">
                <a:latin typeface="+mj-lt"/>
              </a:rPr>
              <a:t>OLED display functions without a backlight </a:t>
            </a:r>
          </a:p>
          <a:p>
            <a:pPr marL="285750" indent="-285750">
              <a:buFont typeface="Arial" panose="020B0604020202020204" pitchFamily="34" charset="0"/>
              <a:buChar char="•"/>
            </a:pPr>
            <a:r>
              <a:rPr lang="en-SG" sz="2400" dirty="0">
                <a:latin typeface="+mj-lt"/>
              </a:rPr>
              <a:t>OLED displays consume less power than a LCD display when the image is dark, but more when the image is bright</a:t>
            </a:r>
          </a:p>
          <a:p>
            <a:pPr marL="285750" indent="-285750">
              <a:buFont typeface="Arial" panose="020B0604020202020204" pitchFamily="34" charset="0"/>
              <a:buChar char="•"/>
            </a:pPr>
            <a:r>
              <a:rPr lang="en-US" sz="2400" dirty="0">
                <a:latin typeface="+mj-lt"/>
              </a:rPr>
              <a:t>Displaying different color consumed different amount of energy  </a:t>
            </a:r>
            <a:endParaRPr lang="en-SG" sz="2400" dirty="0">
              <a:latin typeface="+mj-lt"/>
            </a:endParaRPr>
          </a:p>
          <a:p>
            <a:pPr marL="285750" indent="-285750">
              <a:buFont typeface="Arial" panose="020B0604020202020204" pitchFamily="34" charset="0"/>
              <a:buChar char="•"/>
            </a:pPr>
            <a:endParaRPr lang="en-SG" sz="2000" dirty="0"/>
          </a:p>
        </p:txBody>
      </p:sp>
    </p:spTree>
    <p:extLst>
      <p:ext uri="{BB962C8B-B14F-4D97-AF65-F5344CB8AC3E}">
        <p14:creationId xmlns:p14="http://schemas.microsoft.com/office/powerpoint/2010/main" val="2280600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03301-C8CF-E48C-A751-46453E4B1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6E6BDC-A1DF-8D67-AB9B-C39535F3FECE}"/>
              </a:ext>
            </a:extLst>
          </p:cNvPr>
          <p:cNvSpPr>
            <a:spLocks noGrp="1"/>
          </p:cNvSpPr>
          <p:nvPr>
            <p:ph type="title"/>
          </p:nvPr>
        </p:nvSpPr>
        <p:spPr>
          <a:xfrm>
            <a:off x="600362" y="219653"/>
            <a:ext cx="6188365" cy="1157918"/>
          </a:xfrm>
        </p:spPr>
        <p:txBody>
          <a:bodyPr>
            <a:normAutofit/>
          </a:bodyPr>
          <a:lstStyle/>
          <a:p>
            <a:r>
              <a:rPr lang="en-US" sz="4000" dirty="0">
                <a:latin typeface="+mn-lt"/>
              </a:rPr>
              <a:t>Wirelessly Powered Display</a:t>
            </a:r>
          </a:p>
        </p:txBody>
      </p:sp>
      <p:sp>
        <p:nvSpPr>
          <p:cNvPr id="5" name="Slide Number Placeholder 4">
            <a:extLst>
              <a:ext uri="{FF2B5EF4-FFF2-40B4-BE49-F238E27FC236}">
                <a16:creationId xmlns:a16="http://schemas.microsoft.com/office/drawing/2014/main" id="{56412A2F-DDBA-C836-21C3-3415A17498C9}"/>
              </a:ext>
            </a:extLst>
          </p:cNvPr>
          <p:cNvSpPr>
            <a:spLocks noGrp="1"/>
          </p:cNvSpPr>
          <p:nvPr>
            <p:ph type="sldNum" sz="quarter" idx="12"/>
          </p:nvPr>
        </p:nvSpPr>
        <p:spPr/>
        <p:txBody>
          <a:bodyPr/>
          <a:lstStyle/>
          <a:p>
            <a:fld id="{5C6FAEEE-D619-4E65-A0EF-E650D0B3166A}" type="slidenum">
              <a:rPr lang="en-US" smtClean="0"/>
              <a:t>52</a:t>
            </a:fld>
            <a:endParaRPr lang="en-US"/>
          </a:p>
        </p:txBody>
      </p:sp>
      <p:pic>
        <p:nvPicPr>
          <p:cNvPr id="11" name="Online Media 10" descr="Wirelessly Powered E-ink Display Tag using NFC">
            <a:hlinkClick r:id="" action="ppaction://media"/>
            <a:extLst>
              <a:ext uri="{FF2B5EF4-FFF2-40B4-BE49-F238E27FC236}">
                <a16:creationId xmlns:a16="http://schemas.microsoft.com/office/drawing/2014/main" id="{0C3B231B-BB4F-5200-2A7A-1B2637D75002}"/>
              </a:ext>
            </a:extLst>
          </p:cNvPr>
          <p:cNvPicPr>
            <a:picLocks noRot="1" noChangeAspect="1"/>
          </p:cNvPicPr>
          <p:nvPr>
            <a:videoFile r:link="rId1"/>
          </p:nvPr>
        </p:nvPicPr>
        <p:blipFill>
          <a:blip r:embed="rId3"/>
          <a:stretch>
            <a:fillRect/>
          </a:stretch>
        </p:blipFill>
        <p:spPr>
          <a:xfrm>
            <a:off x="3029816" y="1634836"/>
            <a:ext cx="6132368" cy="4599276"/>
          </a:xfrm>
          <a:prstGeom prst="rect">
            <a:avLst/>
          </a:prstGeom>
        </p:spPr>
      </p:pic>
    </p:spTree>
    <p:extLst>
      <p:ext uri="{BB962C8B-B14F-4D97-AF65-F5344CB8AC3E}">
        <p14:creationId xmlns:p14="http://schemas.microsoft.com/office/powerpoint/2010/main" val="45019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05659" y="69454"/>
            <a:ext cx="10607405" cy="1485900"/>
          </a:xfrm>
        </p:spPr>
        <p:txBody>
          <a:bodyPr/>
          <a:lstStyle/>
          <a:p>
            <a:pPr eaLnBrk="1" hangingPunct="1"/>
            <a:r>
              <a:rPr lang="en-US" sz="4000" dirty="0">
                <a:latin typeface="+mn-lt"/>
              </a:rPr>
              <a:t>Lifespan estimation for wireless networking</a:t>
            </a:r>
            <a:endParaRPr lang="en-SG" sz="4000" dirty="0">
              <a:latin typeface="+mn-lt"/>
            </a:endParaRPr>
          </a:p>
        </p:txBody>
      </p:sp>
      <p:pic>
        <p:nvPicPr>
          <p:cNvPr id="29701" name="Picture 6"/>
          <p:cNvPicPr>
            <a:picLocks noChangeAspect="1" noChangeArrowheads="1"/>
          </p:cNvPicPr>
          <p:nvPr/>
        </p:nvPicPr>
        <p:blipFill>
          <a:blip r:embed="rId2" cstate="print"/>
          <a:srcRect/>
          <a:stretch>
            <a:fillRect/>
          </a:stretch>
        </p:blipFill>
        <p:spPr bwMode="auto">
          <a:xfrm>
            <a:off x="3286514" y="1382504"/>
            <a:ext cx="5324086" cy="1958240"/>
          </a:xfrm>
          <a:prstGeom prst="rect">
            <a:avLst/>
          </a:prstGeom>
          <a:noFill/>
          <a:ln w="9525">
            <a:noFill/>
            <a:miter lim="800000"/>
            <a:headEnd/>
            <a:tailEnd/>
          </a:ln>
        </p:spPr>
      </p:pic>
      <p:sp>
        <p:nvSpPr>
          <p:cNvPr id="2" name="TextBox 1"/>
          <p:cNvSpPr txBox="1"/>
          <p:nvPr/>
        </p:nvSpPr>
        <p:spPr>
          <a:xfrm>
            <a:off x="641988" y="3429000"/>
            <a:ext cx="11204367" cy="3539430"/>
          </a:xfrm>
          <a:prstGeom prst="rect">
            <a:avLst/>
          </a:prstGeom>
          <a:noFill/>
        </p:spPr>
        <p:txBody>
          <a:bodyPr wrap="square" rtlCol="0">
            <a:spAutoFit/>
          </a:bodyPr>
          <a:lstStyle/>
          <a:p>
            <a:r>
              <a:rPr lang="en-US" sz="2800" dirty="0">
                <a:latin typeface="+mj-lt"/>
              </a:rPr>
              <a:t>A mobile device with a capacity 9.62Wh transmits continuously on:</a:t>
            </a:r>
          </a:p>
          <a:p>
            <a:pPr marL="285750" indent="-285750">
              <a:buFont typeface="Arial" panose="020B0604020202020204" pitchFamily="34" charset="0"/>
              <a:buChar char="•"/>
            </a:pPr>
            <a:r>
              <a:rPr lang="en-US" sz="2400" dirty="0" err="1">
                <a:latin typeface="+mj-lt"/>
              </a:rPr>
              <a:t>WiFi</a:t>
            </a:r>
            <a:r>
              <a:rPr lang="en-US" sz="2400" dirty="0">
                <a:latin typeface="+mj-lt"/>
              </a:rPr>
              <a:t>: </a:t>
            </a:r>
          </a:p>
          <a:p>
            <a:pPr marL="742950" lvl="1" indent="-285750">
              <a:buFont typeface="Arial" panose="020B0604020202020204" pitchFamily="34" charset="0"/>
              <a:buChar char="•"/>
            </a:pPr>
            <a:r>
              <a:rPr lang="en-US" sz="2000" dirty="0">
                <a:latin typeface="+mj-lt"/>
              </a:rPr>
              <a:t>Considering only network energy consumption</a:t>
            </a:r>
          </a:p>
          <a:p>
            <a:pPr marL="742950" lvl="1" indent="-285750">
              <a:buFont typeface="Arial" panose="020B0604020202020204" pitchFamily="34" charset="0"/>
              <a:buChar char="•"/>
            </a:pPr>
            <a:r>
              <a:rPr lang="en-US" sz="2000" dirty="0">
                <a:latin typeface="+mj-lt"/>
              </a:rPr>
              <a:t>Power consumption: 3.3V*219mA = 722.7 </a:t>
            </a:r>
            <a:r>
              <a:rPr lang="en-US" sz="2000" dirty="0" err="1">
                <a:latin typeface="+mj-lt"/>
              </a:rPr>
              <a:t>mW</a:t>
            </a:r>
            <a:endParaRPr lang="en-US" sz="2000" dirty="0">
              <a:latin typeface="+mj-lt"/>
            </a:endParaRPr>
          </a:p>
          <a:p>
            <a:pPr marL="742950" lvl="1" indent="-285750">
              <a:buFont typeface="Arial" panose="020B0604020202020204" pitchFamily="34" charset="0"/>
              <a:buChar char="•"/>
            </a:pPr>
            <a:r>
              <a:rPr lang="en-US" sz="2000" dirty="0">
                <a:latin typeface="+mj-lt"/>
              </a:rPr>
              <a:t>Duration =  9.62/0.7227 = 13.3hrs</a:t>
            </a:r>
          </a:p>
          <a:p>
            <a:pPr marL="742950" lvl="1" indent="-285750">
              <a:buFont typeface="Arial" panose="020B0604020202020204" pitchFamily="34" charset="0"/>
              <a:buChar char="•"/>
            </a:pPr>
            <a:r>
              <a:rPr lang="en-US" sz="2000" dirty="0">
                <a:latin typeface="+mj-lt"/>
              </a:rPr>
              <a:t>In practice, the duration is much shorter</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Bluetooth: (1.8V * 57mA = 102.6mW)</a:t>
            </a:r>
          </a:p>
          <a:p>
            <a:pPr marL="742950" lvl="1" indent="-285750">
              <a:buFont typeface="Arial" panose="020B0604020202020204" pitchFamily="34" charset="0"/>
              <a:buChar char="•"/>
            </a:pPr>
            <a:r>
              <a:rPr lang="en-US" sz="2400" dirty="0">
                <a:latin typeface="+mj-lt"/>
              </a:rPr>
              <a:t>Duration = 9.62/(1.8*0.057) = 93.76hrs</a:t>
            </a:r>
          </a:p>
          <a:p>
            <a:pPr lvl="1"/>
            <a:endParaRPr lang="en-US" sz="2000" dirty="0"/>
          </a:p>
        </p:txBody>
      </p:sp>
      <p:sp>
        <p:nvSpPr>
          <p:cNvPr id="4" name="Slide Number Placeholder 3"/>
          <p:cNvSpPr>
            <a:spLocks noGrp="1"/>
          </p:cNvSpPr>
          <p:nvPr>
            <p:ph type="sldNum" sz="quarter" idx="12"/>
          </p:nvPr>
        </p:nvSpPr>
        <p:spPr/>
        <p:txBody>
          <a:bodyPr/>
          <a:lstStyle/>
          <a:p>
            <a:fld id="{5C6FAEEE-D619-4E65-A0EF-E650D0B3166A}" type="slidenum">
              <a:rPr lang="en-US" smtClean="0"/>
              <a:t>53</a:t>
            </a:fld>
            <a:endParaRPr lang="en-US"/>
          </a:p>
        </p:txBody>
      </p:sp>
    </p:spTree>
    <p:extLst>
      <p:ext uri="{BB962C8B-B14F-4D97-AF65-F5344CB8AC3E}">
        <p14:creationId xmlns:p14="http://schemas.microsoft.com/office/powerpoint/2010/main" val="194916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srcRect/>
          <a:stretch>
            <a:fillRect/>
          </a:stretch>
        </p:blipFill>
        <p:spPr bwMode="auto">
          <a:xfrm>
            <a:off x="2974851" y="2760231"/>
            <a:ext cx="6242298" cy="3769859"/>
          </a:xfrm>
          <a:prstGeom prst="rect">
            <a:avLst/>
          </a:prstGeom>
          <a:noFill/>
          <a:ln w="9525">
            <a:noFill/>
            <a:miter lim="800000"/>
            <a:headEnd/>
            <a:tailEnd/>
          </a:ln>
        </p:spPr>
      </p:pic>
      <p:sp>
        <p:nvSpPr>
          <p:cNvPr id="3" name="TextBox 2"/>
          <p:cNvSpPr txBox="1"/>
          <p:nvPr/>
        </p:nvSpPr>
        <p:spPr>
          <a:xfrm>
            <a:off x="623232" y="1425899"/>
            <a:ext cx="11242697"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Devices </a:t>
            </a:r>
            <a:r>
              <a:rPr lang="en-US" sz="2800" b="1" dirty="0">
                <a:latin typeface="+mj-lt"/>
              </a:rPr>
              <a:t>rarely</a:t>
            </a:r>
            <a:r>
              <a:rPr lang="en-US" sz="2800" dirty="0">
                <a:latin typeface="+mj-lt"/>
              </a:rPr>
              <a:t> transmit continuously.</a:t>
            </a:r>
          </a:p>
          <a:p>
            <a:pPr marL="342900" indent="-342900">
              <a:buFont typeface="Arial" panose="020B0604020202020204" pitchFamily="34" charset="0"/>
              <a:buChar char="•"/>
            </a:pPr>
            <a:r>
              <a:rPr lang="en-US" sz="2800" dirty="0">
                <a:latin typeface="+mj-lt"/>
              </a:rPr>
              <a:t>Having different </a:t>
            </a:r>
            <a:r>
              <a:rPr lang="en-US" sz="2800" b="1" dirty="0">
                <a:latin typeface="+mj-lt"/>
                <a:hlinkClick r:id="rId4" action="ppaction://hlinksldjump">
                  <a:extLst>
                    <a:ext uri="{A12FA001-AC4F-418D-AE19-62706E023703}">
                      <ahyp:hlinkClr xmlns:ahyp="http://schemas.microsoft.com/office/drawing/2018/hyperlinkcolor" val="tx"/>
                    </a:ext>
                  </a:extLst>
                </a:hlinkClick>
              </a:rPr>
              <a:t>power states </a:t>
            </a:r>
            <a:r>
              <a:rPr lang="en-US" sz="2800" dirty="0">
                <a:latin typeface="+mj-lt"/>
              </a:rPr>
              <a:t>allow power consumption to be reduced</a:t>
            </a:r>
          </a:p>
        </p:txBody>
      </p:sp>
      <p:sp>
        <p:nvSpPr>
          <p:cNvPr id="4" name="Slide Number Placeholder 3"/>
          <p:cNvSpPr>
            <a:spLocks noGrp="1"/>
          </p:cNvSpPr>
          <p:nvPr>
            <p:ph type="sldNum" sz="quarter" idx="12"/>
          </p:nvPr>
        </p:nvSpPr>
        <p:spPr/>
        <p:txBody>
          <a:bodyPr/>
          <a:lstStyle/>
          <a:p>
            <a:fld id="{5C6FAEEE-D619-4E65-A0EF-E650D0B3166A}" type="slidenum">
              <a:rPr lang="en-US" smtClean="0"/>
              <a:t>54</a:t>
            </a:fld>
            <a:endParaRPr lang="en-US"/>
          </a:p>
        </p:txBody>
      </p:sp>
      <p:sp>
        <p:nvSpPr>
          <p:cNvPr id="8" name="Title 1">
            <a:extLst>
              <a:ext uri="{FF2B5EF4-FFF2-40B4-BE49-F238E27FC236}">
                <a16:creationId xmlns:a16="http://schemas.microsoft.com/office/drawing/2014/main" id="{C20286DD-4B42-1C0E-BBFA-DBF8CEB728B0}"/>
              </a:ext>
            </a:extLst>
          </p:cNvPr>
          <p:cNvSpPr txBox="1">
            <a:spLocks/>
          </p:cNvSpPr>
          <p:nvPr/>
        </p:nvSpPr>
        <p:spPr>
          <a:xfrm>
            <a:off x="593168" y="136572"/>
            <a:ext cx="11242697" cy="1485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latin typeface="+mn-lt"/>
              </a:rPr>
              <a:t>Different transmission states for wireless networking</a:t>
            </a:r>
            <a:endParaRPr lang="en-SG" dirty="0">
              <a:latin typeface="+mn-lt"/>
            </a:endParaRPr>
          </a:p>
        </p:txBody>
      </p:sp>
    </p:spTree>
    <p:extLst>
      <p:ext uri="{BB962C8B-B14F-4D97-AF65-F5344CB8AC3E}">
        <p14:creationId xmlns:p14="http://schemas.microsoft.com/office/powerpoint/2010/main" val="35090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60" y="177516"/>
            <a:ext cx="11902040" cy="1485900"/>
          </a:xfrm>
        </p:spPr>
        <p:txBody>
          <a:bodyPr>
            <a:normAutofit/>
          </a:bodyPr>
          <a:lstStyle/>
          <a:p>
            <a:r>
              <a:rPr lang="en-US" sz="4000" dirty="0">
                <a:latin typeface="+mn-lt"/>
              </a:rPr>
              <a:t>Spikes in the power consumption of smartphones are due to wireless networking events</a:t>
            </a:r>
          </a:p>
        </p:txBody>
      </p:sp>
      <p:sp>
        <p:nvSpPr>
          <p:cNvPr id="5" name="Slide Number Placeholder 4"/>
          <p:cNvSpPr>
            <a:spLocks noGrp="1"/>
          </p:cNvSpPr>
          <p:nvPr>
            <p:ph type="sldNum" sz="quarter" idx="12"/>
          </p:nvPr>
        </p:nvSpPr>
        <p:spPr/>
        <p:txBody>
          <a:bodyPr/>
          <a:lstStyle/>
          <a:p>
            <a:fld id="{5C6FAEEE-D619-4E65-A0EF-E650D0B3166A}" type="slidenum">
              <a:rPr lang="en-US" smtClean="0"/>
              <a:t>55</a:t>
            </a:fld>
            <a:endParaRPr lang="en-US"/>
          </a:p>
        </p:txBody>
      </p:sp>
      <p:pic>
        <p:nvPicPr>
          <p:cNvPr id="8" name="Picture 7"/>
          <p:cNvPicPr>
            <a:picLocks noChangeAspect="1"/>
          </p:cNvPicPr>
          <p:nvPr/>
        </p:nvPicPr>
        <p:blipFill>
          <a:blip r:embed="rId2"/>
          <a:stretch>
            <a:fillRect/>
          </a:stretch>
        </p:blipFill>
        <p:spPr>
          <a:xfrm>
            <a:off x="2275319" y="1983577"/>
            <a:ext cx="7641359" cy="2569123"/>
          </a:xfrm>
          <a:prstGeom prst="rect">
            <a:avLst/>
          </a:prstGeom>
        </p:spPr>
      </p:pic>
      <p:sp>
        <p:nvSpPr>
          <p:cNvPr id="10" name="TextBox 9"/>
          <p:cNvSpPr txBox="1"/>
          <p:nvPr/>
        </p:nvSpPr>
        <p:spPr>
          <a:xfrm>
            <a:off x="1007116" y="5153917"/>
            <a:ext cx="10177766"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mj-lt"/>
              </a:rPr>
              <a:t>WiFi</a:t>
            </a:r>
            <a:r>
              <a:rPr lang="en-US" sz="2800" dirty="0">
                <a:latin typeface="+mj-lt"/>
              </a:rPr>
              <a:t> state transition for beacon communication is (relatively) fast</a:t>
            </a:r>
          </a:p>
          <a:p>
            <a:pPr marL="342900" indent="-342900">
              <a:buFont typeface="Arial" panose="020B0604020202020204" pitchFamily="34" charset="0"/>
              <a:buChar char="•"/>
            </a:pPr>
            <a:r>
              <a:rPr lang="en-US" sz="2800" dirty="0">
                <a:latin typeface="+mj-lt"/>
              </a:rPr>
              <a:t>However, state transition for data communication is (still) slow due to driver/software overhead</a:t>
            </a:r>
          </a:p>
        </p:txBody>
      </p:sp>
    </p:spTree>
    <p:extLst>
      <p:ext uri="{BB962C8B-B14F-4D97-AF65-F5344CB8AC3E}">
        <p14:creationId xmlns:p14="http://schemas.microsoft.com/office/powerpoint/2010/main" val="2076557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602207" y="271130"/>
            <a:ext cx="10987585" cy="1485900"/>
          </a:xfrm>
        </p:spPr>
        <p:txBody>
          <a:bodyPr>
            <a:normAutofit/>
          </a:bodyPr>
          <a:lstStyle/>
          <a:p>
            <a:r>
              <a:rPr lang="en-US" sz="4000" dirty="0">
                <a:latin typeface="+mn-lt"/>
              </a:rPr>
              <a:t>Current consumption for a wireless embedded device for various states of the radio transceiver</a:t>
            </a:r>
          </a:p>
        </p:txBody>
      </p:sp>
      <p:pic>
        <p:nvPicPr>
          <p:cNvPr id="4098" name="Picture 2"/>
          <p:cNvPicPr>
            <a:picLocks noChangeAspect="1" noChangeArrowheads="1"/>
          </p:cNvPicPr>
          <p:nvPr/>
        </p:nvPicPr>
        <p:blipFill>
          <a:blip r:embed="rId3" cstate="print"/>
          <a:srcRect/>
          <a:stretch>
            <a:fillRect/>
          </a:stretch>
        </p:blipFill>
        <p:spPr bwMode="auto">
          <a:xfrm>
            <a:off x="838200" y="2065698"/>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56</a:t>
            </a:fld>
            <a:endParaRPr lang="en-US"/>
          </a:p>
        </p:txBody>
      </p:sp>
    </p:spTree>
    <p:extLst>
      <p:ext uri="{BB962C8B-B14F-4D97-AF65-F5344CB8AC3E}">
        <p14:creationId xmlns:p14="http://schemas.microsoft.com/office/powerpoint/2010/main" val="419678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602207" y="271130"/>
            <a:ext cx="10987585" cy="1485900"/>
          </a:xfrm>
        </p:spPr>
        <p:txBody>
          <a:bodyPr>
            <a:normAutofit/>
          </a:bodyPr>
          <a:lstStyle/>
          <a:p>
            <a:r>
              <a:rPr lang="en-US" sz="4000" dirty="0">
                <a:latin typeface="+mn-lt"/>
              </a:rPr>
              <a:t>Current consumption for a wireless embedded device for various states of the radio </a:t>
            </a:r>
            <a:r>
              <a:rPr lang="en-US" sz="4000" dirty="0" err="1">
                <a:latin typeface="+mn-lt"/>
              </a:rPr>
              <a:t>transceiever</a:t>
            </a:r>
            <a:endParaRPr lang="en-US" sz="4000" dirty="0">
              <a:latin typeface="+mn-lt"/>
            </a:endParaRPr>
          </a:p>
        </p:txBody>
      </p:sp>
      <p:pic>
        <p:nvPicPr>
          <p:cNvPr id="4098" name="Picture 2"/>
          <p:cNvPicPr>
            <a:picLocks noChangeAspect="1" noChangeArrowheads="1"/>
          </p:cNvPicPr>
          <p:nvPr/>
        </p:nvPicPr>
        <p:blipFill>
          <a:blip r:embed="rId3" cstate="print"/>
          <a:srcRect/>
          <a:stretch>
            <a:fillRect/>
          </a:stretch>
        </p:blipFill>
        <p:spPr bwMode="auto">
          <a:xfrm>
            <a:off x="838200" y="2065698"/>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57</a:t>
            </a:fld>
            <a:endParaRPr lang="en-US"/>
          </a:p>
        </p:txBody>
      </p:sp>
      <p:sp>
        <p:nvSpPr>
          <p:cNvPr id="4" name="TextBox 3">
            <a:extLst>
              <a:ext uri="{FF2B5EF4-FFF2-40B4-BE49-F238E27FC236}">
                <a16:creationId xmlns:a16="http://schemas.microsoft.com/office/drawing/2014/main" id="{1A383D0A-9956-459B-A7A0-6CAE304DACF9}"/>
              </a:ext>
            </a:extLst>
          </p:cNvPr>
          <p:cNvSpPr txBox="1"/>
          <p:nvPr/>
        </p:nvSpPr>
        <p:spPr>
          <a:xfrm>
            <a:off x="7289991" y="2826028"/>
            <a:ext cx="3572540" cy="1384995"/>
          </a:xfrm>
          <a:prstGeom prst="rect">
            <a:avLst/>
          </a:prstGeom>
          <a:noFill/>
        </p:spPr>
        <p:txBody>
          <a:bodyPr wrap="square" rtlCol="0">
            <a:spAutoFit/>
          </a:bodyPr>
          <a:lstStyle/>
          <a:p>
            <a:pPr algn="ctr"/>
            <a:r>
              <a:rPr lang="en-SG" sz="2800" dirty="0">
                <a:latin typeface="+mj-lt"/>
              </a:rPr>
              <a:t>What are the desirable properties for radio to operate in low power?</a:t>
            </a:r>
          </a:p>
        </p:txBody>
      </p:sp>
    </p:spTree>
    <p:extLst>
      <p:ext uri="{BB962C8B-B14F-4D97-AF65-F5344CB8AC3E}">
        <p14:creationId xmlns:p14="http://schemas.microsoft.com/office/powerpoint/2010/main" val="1978199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Wireless communication basics</a:t>
            </a:r>
          </a:p>
          <a:p>
            <a:r>
              <a:rPr lang="en-US" dirty="0">
                <a:latin typeface="+mj-lt"/>
              </a:rPr>
              <a:t>Battery lifespan estimation</a:t>
            </a:r>
          </a:p>
          <a:p>
            <a:r>
              <a:rPr lang="en-US" b="1" dirty="0">
                <a:latin typeface="+mj-lt"/>
              </a:rPr>
              <a:t>Various states of radio transceivers</a:t>
            </a:r>
          </a:p>
          <a:p>
            <a:r>
              <a:rPr lang="en-US" dirty="0">
                <a:latin typeface="+mj-lt"/>
              </a:rPr>
              <a:t>Energy harvesting, low-power communication (Overview)</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58</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372952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26708" y="253483"/>
            <a:ext cx="10738584" cy="1485900"/>
          </a:xfrm>
        </p:spPr>
        <p:txBody>
          <a:bodyPr>
            <a:normAutofit/>
          </a:bodyPr>
          <a:lstStyle/>
          <a:p>
            <a:r>
              <a:rPr lang="en-US" sz="4000" dirty="0">
                <a:latin typeface="+mn-lt"/>
              </a:rPr>
              <a:t>Different states of a radio transceiver </a:t>
            </a:r>
            <a:endParaRPr lang="en-SG" sz="4000" dirty="0">
              <a:latin typeface="+mn-lt"/>
            </a:endParaRPr>
          </a:p>
        </p:txBody>
      </p:sp>
      <p:pic>
        <p:nvPicPr>
          <p:cNvPr id="6147" name="Picture 2"/>
          <p:cNvPicPr>
            <a:picLocks noGrp="1" noChangeAspect="1" noChangeArrowheads="1"/>
          </p:cNvPicPr>
          <p:nvPr>
            <p:ph sz="quarter" idx="1"/>
          </p:nvPr>
        </p:nvPicPr>
        <p:blipFill>
          <a:blip r:embed="rId2" cstate="print"/>
          <a:srcRect/>
          <a:stretch>
            <a:fillRect/>
          </a:stretch>
        </p:blipFill>
        <p:spPr>
          <a:xfrm>
            <a:off x="2526143" y="2168525"/>
            <a:ext cx="7292113" cy="4185805"/>
          </a:xfrm>
        </p:spPr>
      </p:pic>
      <p:sp>
        <p:nvSpPr>
          <p:cNvPr id="2" name="TextBox 1"/>
          <p:cNvSpPr txBox="1"/>
          <p:nvPr/>
        </p:nvSpPr>
        <p:spPr>
          <a:xfrm>
            <a:off x="726708" y="1476901"/>
            <a:ext cx="10355274" cy="954107"/>
          </a:xfrm>
          <a:prstGeom prst="rect">
            <a:avLst/>
          </a:prstGeom>
          <a:noFill/>
        </p:spPr>
        <p:txBody>
          <a:bodyPr wrap="square" rtlCol="0">
            <a:spAutoFit/>
          </a:bodyPr>
          <a:lstStyle/>
          <a:p>
            <a:r>
              <a:rPr lang="en-US" sz="2800" dirty="0">
                <a:latin typeface="+mj-lt"/>
              </a:rPr>
              <a:t>Energy conserved by placing the radio transceivers into low power states when they are not active</a:t>
            </a:r>
          </a:p>
        </p:txBody>
      </p:sp>
      <p:sp>
        <p:nvSpPr>
          <p:cNvPr id="3" name="Slide Number Placeholder 2"/>
          <p:cNvSpPr>
            <a:spLocks noGrp="1"/>
          </p:cNvSpPr>
          <p:nvPr>
            <p:ph type="sldNum" sz="quarter" idx="12"/>
          </p:nvPr>
        </p:nvSpPr>
        <p:spPr/>
        <p:txBody>
          <a:bodyPr/>
          <a:lstStyle/>
          <a:p>
            <a:fld id="{5C6FAEEE-D619-4E65-A0EF-E650D0B3166A}" type="slidenum">
              <a:rPr lang="en-US" smtClean="0"/>
              <a:t>59</a:t>
            </a:fld>
            <a:endParaRPr lang="en-US"/>
          </a:p>
        </p:txBody>
      </p:sp>
    </p:spTree>
    <p:extLst>
      <p:ext uri="{BB962C8B-B14F-4D97-AF65-F5344CB8AC3E}">
        <p14:creationId xmlns:p14="http://schemas.microsoft.com/office/powerpoint/2010/main" val="2435362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b="1" dirty="0">
                <a:sym typeface="Wingdings" pitchFamily="2" charset="2"/>
              </a:rPr>
              <a:t>Let us recall what was covered in the last lecture</a:t>
            </a:r>
          </a:p>
          <a:p>
            <a:r>
              <a:rPr lang="en-US" dirty="0">
                <a:latin typeface="+mj-lt"/>
              </a:rPr>
              <a:t>Wireless communication basics</a:t>
            </a:r>
          </a:p>
          <a:p>
            <a:r>
              <a:rPr lang="en-US" dirty="0">
                <a:latin typeface="+mj-lt"/>
              </a:rPr>
              <a:t>Battery lifespan estimation</a:t>
            </a:r>
          </a:p>
          <a:p>
            <a:r>
              <a:rPr lang="en-US" dirty="0">
                <a:latin typeface="+mj-lt"/>
              </a:rPr>
              <a:t>Various states of radio transceivers</a:t>
            </a:r>
          </a:p>
          <a:p>
            <a:r>
              <a:rPr lang="en-US" dirty="0">
                <a:latin typeface="+mj-lt"/>
              </a:rPr>
              <a:t>Energy harvesting, low-power communication (Overview)</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6</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12571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mn-lt"/>
              </a:rPr>
              <a:t>Cellular Network: 3G/4G Radio State</a:t>
            </a:r>
          </a:p>
        </p:txBody>
      </p:sp>
      <p:pic>
        <p:nvPicPr>
          <p:cNvPr id="5" name="Picture 4"/>
          <p:cNvPicPr>
            <a:picLocks noChangeAspect="1"/>
          </p:cNvPicPr>
          <p:nvPr/>
        </p:nvPicPr>
        <p:blipFill>
          <a:blip r:embed="rId2"/>
          <a:stretch>
            <a:fillRect/>
          </a:stretch>
        </p:blipFill>
        <p:spPr>
          <a:xfrm>
            <a:off x="1371600" y="2359999"/>
            <a:ext cx="10141527" cy="2684946"/>
          </a:xfrm>
          <a:prstGeom prst="rect">
            <a:avLst/>
          </a:prstGeom>
        </p:spPr>
      </p:pic>
      <p:sp>
        <p:nvSpPr>
          <p:cNvPr id="3" name="Slide Number Placeholder 2"/>
          <p:cNvSpPr>
            <a:spLocks noGrp="1"/>
          </p:cNvSpPr>
          <p:nvPr>
            <p:ph type="sldNum" sz="quarter" idx="12"/>
          </p:nvPr>
        </p:nvSpPr>
        <p:spPr/>
        <p:txBody>
          <a:bodyPr/>
          <a:lstStyle/>
          <a:p>
            <a:fld id="{5C6FAEEE-D619-4E65-A0EF-E650D0B3166A}" type="slidenum">
              <a:rPr lang="en-US" smtClean="0"/>
              <a:t>60</a:t>
            </a:fld>
            <a:endParaRPr lang="en-US"/>
          </a:p>
        </p:txBody>
      </p:sp>
      <p:sp>
        <p:nvSpPr>
          <p:cNvPr id="4" name="TextBox 3">
            <a:extLst>
              <a:ext uri="{FF2B5EF4-FFF2-40B4-BE49-F238E27FC236}">
                <a16:creationId xmlns:a16="http://schemas.microsoft.com/office/drawing/2014/main" id="{872ED1B1-F0C4-4C7A-8E04-C9FF0B99DAF2}"/>
              </a:ext>
            </a:extLst>
          </p:cNvPr>
          <p:cNvSpPr txBox="1"/>
          <p:nvPr/>
        </p:nvSpPr>
        <p:spPr>
          <a:xfrm>
            <a:off x="1371600" y="5591372"/>
            <a:ext cx="8240205" cy="830997"/>
          </a:xfrm>
          <a:prstGeom prst="rect">
            <a:avLst/>
          </a:prstGeom>
          <a:noFill/>
        </p:spPr>
        <p:txBody>
          <a:bodyPr wrap="none" rtlCol="0">
            <a:spAutoFit/>
          </a:bodyPr>
          <a:lstStyle/>
          <a:p>
            <a:pPr marL="285750" indent="-285750">
              <a:buFont typeface="Arial" panose="020B0604020202020204" pitchFamily="34" charset="0"/>
              <a:buChar char="•"/>
            </a:pPr>
            <a:r>
              <a:rPr lang="en-SG" sz="2400" dirty="0">
                <a:latin typeface="+mj-lt"/>
              </a:rPr>
              <a:t>State transition in cellular network incurs high overhead</a:t>
            </a:r>
          </a:p>
          <a:p>
            <a:pPr marL="285750" indent="-285750">
              <a:buFont typeface="Arial" panose="020B0604020202020204" pitchFamily="34" charset="0"/>
              <a:buChar char="•"/>
            </a:pPr>
            <a:r>
              <a:rPr lang="en-SG" sz="2400" dirty="0">
                <a:latin typeface="+mj-lt"/>
              </a:rPr>
              <a:t>Radio stays in high power states in anticipation of data transfer </a:t>
            </a:r>
          </a:p>
        </p:txBody>
      </p:sp>
    </p:spTree>
    <p:extLst>
      <p:ext uri="{BB962C8B-B14F-4D97-AF65-F5344CB8AC3E}">
        <p14:creationId xmlns:p14="http://schemas.microsoft.com/office/powerpoint/2010/main" val="145781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62" y="234601"/>
            <a:ext cx="11205766" cy="1017643"/>
          </a:xfrm>
        </p:spPr>
        <p:txBody>
          <a:bodyPr>
            <a:noAutofit/>
          </a:bodyPr>
          <a:lstStyle/>
          <a:p>
            <a:r>
              <a:rPr lang="en-US" sz="4000" dirty="0">
                <a:latin typeface="+mn-lt"/>
              </a:rPr>
              <a:t>Cellular “Tail” Behavior in power consumption trace</a:t>
            </a:r>
            <a:endParaRPr lang="en-SG" sz="4000" dirty="0">
              <a:latin typeface="+mn-lt"/>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1711022" y="1267975"/>
            <a:ext cx="8538447" cy="4337781"/>
          </a:xfrm>
          <a:prstGeom prst="rect">
            <a:avLst/>
          </a:prstGeom>
          <a:noFill/>
          <a:ln w="9525">
            <a:noFill/>
            <a:miter lim="800000"/>
            <a:headEnd/>
            <a:tailEnd/>
          </a:ln>
        </p:spPr>
      </p:pic>
      <p:sp>
        <p:nvSpPr>
          <p:cNvPr id="3" name="TextBox 2"/>
          <p:cNvSpPr txBox="1"/>
          <p:nvPr/>
        </p:nvSpPr>
        <p:spPr>
          <a:xfrm>
            <a:off x="1072593" y="5653561"/>
            <a:ext cx="10046814" cy="954107"/>
          </a:xfrm>
          <a:prstGeom prst="rect">
            <a:avLst/>
          </a:prstGeom>
          <a:noFill/>
        </p:spPr>
        <p:txBody>
          <a:bodyPr wrap="square" rtlCol="0">
            <a:spAutoFit/>
          </a:bodyPr>
          <a:lstStyle/>
          <a:p>
            <a:r>
              <a:rPr lang="en-US" sz="2800" dirty="0">
                <a:latin typeface="+mj-lt"/>
              </a:rPr>
              <a:t>This “tail” behavior causes cellular radio to be very inefficient for infrequent transfer of small amount of data </a:t>
            </a:r>
          </a:p>
        </p:txBody>
      </p:sp>
      <p:sp>
        <p:nvSpPr>
          <p:cNvPr id="4" name="Slide Number Placeholder 3"/>
          <p:cNvSpPr>
            <a:spLocks noGrp="1"/>
          </p:cNvSpPr>
          <p:nvPr>
            <p:ph type="sldNum" sz="quarter" idx="12"/>
          </p:nvPr>
        </p:nvSpPr>
        <p:spPr/>
        <p:txBody>
          <a:bodyPr/>
          <a:lstStyle/>
          <a:p>
            <a:fld id="{5C6FAEEE-D619-4E65-A0EF-E650D0B3166A}" type="slidenum">
              <a:rPr lang="en-US" smtClean="0"/>
              <a:t>61</a:t>
            </a:fld>
            <a:endParaRPr lang="en-US"/>
          </a:p>
        </p:txBody>
      </p:sp>
    </p:spTree>
    <p:extLst>
      <p:ext uri="{BB962C8B-B14F-4D97-AF65-F5344CB8AC3E}">
        <p14:creationId xmlns:p14="http://schemas.microsoft.com/office/powerpoint/2010/main" val="273969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009358" y="273050"/>
            <a:ext cx="9601200" cy="1485900"/>
          </a:xfrm>
        </p:spPr>
        <p:txBody>
          <a:bodyPr>
            <a:normAutofit/>
          </a:bodyPr>
          <a:lstStyle/>
          <a:p>
            <a:pPr eaLnBrk="1" hangingPunct="1"/>
            <a:r>
              <a:rPr lang="en-US" sz="4000" dirty="0">
                <a:latin typeface="+mn-lt"/>
              </a:rPr>
              <a:t>Let us talk about Bluetooth standard</a:t>
            </a:r>
            <a:endParaRPr lang="en-SG" sz="4000" dirty="0">
              <a:latin typeface="+mn-lt"/>
            </a:endParaRPr>
          </a:p>
        </p:txBody>
      </p:sp>
      <p:sp>
        <p:nvSpPr>
          <p:cNvPr id="22531" name="Content Placeholder 2"/>
          <p:cNvSpPr>
            <a:spLocks noGrp="1"/>
          </p:cNvSpPr>
          <p:nvPr>
            <p:ph idx="1"/>
          </p:nvPr>
        </p:nvSpPr>
        <p:spPr>
          <a:xfrm>
            <a:off x="1071880" y="1758950"/>
            <a:ext cx="10110762" cy="4495800"/>
          </a:xfrm>
        </p:spPr>
        <p:txBody>
          <a:bodyPr>
            <a:normAutofit/>
          </a:bodyPr>
          <a:lstStyle/>
          <a:p>
            <a:r>
              <a:rPr lang="en-US" sz="2400" dirty="0">
                <a:latin typeface="+mj-lt"/>
              </a:rPr>
              <a:t>Data Rate: 125Kbps – 2 Mbps </a:t>
            </a:r>
          </a:p>
          <a:p>
            <a:r>
              <a:rPr lang="en-US" dirty="0">
                <a:latin typeface="+mj-lt"/>
              </a:rPr>
              <a:t>Classes </a:t>
            </a:r>
          </a:p>
          <a:p>
            <a:pPr lvl="1"/>
            <a:r>
              <a:rPr lang="en-US" dirty="0">
                <a:latin typeface="+mj-lt"/>
              </a:rPr>
              <a:t>Class 1,1.5: 10-100mW</a:t>
            </a:r>
          </a:p>
          <a:p>
            <a:pPr lvl="1"/>
            <a:r>
              <a:rPr lang="en-US" dirty="0">
                <a:latin typeface="+mj-lt"/>
              </a:rPr>
              <a:t>Class 2: 2.5mW</a:t>
            </a:r>
          </a:p>
          <a:p>
            <a:pPr lvl="1"/>
            <a:r>
              <a:rPr lang="en-US" dirty="0">
                <a:latin typeface="+mj-lt"/>
              </a:rPr>
              <a:t>Class 3: 1mW</a:t>
            </a:r>
          </a:p>
          <a:p>
            <a:endParaRPr lang="en-US" sz="2400" dirty="0">
              <a:latin typeface="+mj-lt"/>
            </a:endParaRPr>
          </a:p>
          <a:p>
            <a:r>
              <a:rPr lang="en-US" sz="2400" dirty="0">
                <a:latin typeface="+mj-lt"/>
              </a:rPr>
              <a:t>ISM band 2.4GHz (2.402GHz – 2.480GHz)</a:t>
            </a:r>
          </a:p>
          <a:p>
            <a:r>
              <a:rPr lang="en-US" sz="2400" dirty="0">
                <a:latin typeface="+mj-lt"/>
              </a:rPr>
              <a:t>Point-to-point, broadcast, mesh </a:t>
            </a:r>
          </a:p>
        </p:txBody>
      </p:sp>
      <p:sp>
        <p:nvSpPr>
          <p:cNvPr id="2" name="Slide Number Placeholder 1"/>
          <p:cNvSpPr>
            <a:spLocks noGrp="1"/>
          </p:cNvSpPr>
          <p:nvPr>
            <p:ph type="sldNum" sz="quarter" idx="12"/>
          </p:nvPr>
        </p:nvSpPr>
        <p:spPr/>
        <p:txBody>
          <a:bodyPr/>
          <a:lstStyle/>
          <a:p>
            <a:fld id="{69E57DC2-970A-4B3E-BB1C-7A09969E49DF}" type="slidenum">
              <a:rPr lang="en-US" smtClean="0"/>
              <a:t>62</a:t>
            </a:fld>
            <a:endParaRPr lang="en-US" dirty="0"/>
          </a:p>
        </p:txBody>
      </p:sp>
    </p:spTree>
    <p:extLst>
      <p:ext uri="{BB962C8B-B14F-4D97-AF65-F5344CB8AC3E}">
        <p14:creationId xmlns:p14="http://schemas.microsoft.com/office/powerpoint/2010/main" val="3009131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266" y="337263"/>
            <a:ext cx="10408534" cy="1485900"/>
          </a:xfrm>
        </p:spPr>
        <p:txBody>
          <a:bodyPr>
            <a:normAutofit/>
          </a:bodyPr>
          <a:lstStyle/>
          <a:p>
            <a:r>
              <a:rPr lang="en-US" sz="4000" dirty="0">
                <a:latin typeface="+mn-lt"/>
              </a:rPr>
              <a:t>Let us talk about Bluetooth standard: Bluetooth Low Energy (CC2640)</a:t>
            </a:r>
          </a:p>
        </p:txBody>
      </p:sp>
      <p:sp>
        <p:nvSpPr>
          <p:cNvPr id="3" name="Content Placeholder 2"/>
          <p:cNvSpPr>
            <a:spLocks noGrp="1"/>
          </p:cNvSpPr>
          <p:nvPr>
            <p:ph idx="1"/>
          </p:nvPr>
        </p:nvSpPr>
        <p:spPr>
          <a:xfrm>
            <a:off x="945266" y="2290549"/>
            <a:ext cx="9562214" cy="3113964"/>
          </a:xfrm>
        </p:spPr>
        <p:txBody>
          <a:bodyPr>
            <a:normAutofit/>
          </a:bodyPr>
          <a:lstStyle/>
          <a:p>
            <a:r>
              <a:rPr lang="en-US" sz="2800" dirty="0" err="1">
                <a:latin typeface="+mj-lt"/>
              </a:rPr>
              <a:t>Tx</a:t>
            </a:r>
            <a:r>
              <a:rPr lang="en-US" sz="2800" dirty="0">
                <a:latin typeface="+mj-lt"/>
              </a:rPr>
              <a:t> Current: ~ 6.1mA (0dBm) </a:t>
            </a:r>
          </a:p>
          <a:p>
            <a:r>
              <a:rPr lang="en-US" sz="2800" dirty="0" err="1">
                <a:latin typeface="+mj-lt"/>
              </a:rPr>
              <a:t>Tx</a:t>
            </a:r>
            <a:r>
              <a:rPr lang="en-US" sz="2800" dirty="0">
                <a:latin typeface="+mj-lt"/>
              </a:rPr>
              <a:t> Current: ~ 15mA </a:t>
            </a:r>
          </a:p>
          <a:p>
            <a:r>
              <a:rPr lang="en-US" sz="2800" dirty="0">
                <a:latin typeface="+mj-lt"/>
              </a:rPr>
              <a:t>Latency: 3 </a:t>
            </a:r>
            <a:r>
              <a:rPr lang="en-US" sz="2800" dirty="0" err="1">
                <a:latin typeface="+mj-lt"/>
              </a:rPr>
              <a:t>ms</a:t>
            </a:r>
            <a:r>
              <a:rPr lang="en-US" sz="2800" dirty="0">
                <a:latin typeface="+mj-lt"/>
              </a:rPr>
              <a:t> </a:t>
            </a:r>
          </a:p>
          <a:p>
            <a:r>
              <a:rPr lang="en-US" sz="2800" dirty="0">
                <a:latin typeface="+mj-lt"/>
              </a:rPr>
              <a:t>Sleep current ~ 1µA </a:t>
            </a:r>
          </a:p>
          <a:p>
            <a:r>
              <a:rPr lang="en-US" sz="2800" dirty="0">
                <a:latin typeface="+mj-lt"/>
              </a:rPr>
              <a:t>Designed for sending small chunks of data</a:t>
            </a:r>
          </a:p>
          <a:p>
            <a:endParaRPr lang="en-SG" dirty="0">
              <a:latin typeface="+mj-lt"/>
            </a:endParaRPr>
          </a:p>
          <a:p>
            <a:endParaRPr lang="en-US" sz="2800" dirty="0"/>
          </a:p>
          <a:p>
            <a:pPr marL="0" indent="0">
              <a:buNone/>
            </a:pPr>
            <a:endParaRPr lang="en-US" sz="2800" dirty="0"/>
          </a:p>
          <a:p>
            <a:pPr marL="0" indent="0">
              <a:buNone/>
            </a:pP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63</a:t>
            </a:fld>
            <a:endParaRPr lang="en-US" dirty="0"/>
          </a:p>
        </p:txBody>
      </p:sp>
    </p:spTree>
    <p:extLst>
      <p:ext uri="{BB962C8B-B14F-4D97-AF65-F5344CB8AC3E}">
        <p14:creationId xmlns:p14="http://schemas.microsoft.com/office/powerpoint/2010/main" val="1935319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450" y="282106"/>
            <a:ext cx="11277026" cy="909320"/>
          </a:xfrm>
        </p:spPr>
        <p:txBody>
          <a:bodyPr>
            <a:normAutofit/>
          </a:bodyPr>
          <a:lstStyle/>
          <a:p>
            <a:r>
              <a:rPr lang="en-US" sz="4000" dirty="0" err="1">
                <a:latin typeface="+mn-lt"/>
              </a:rPr>
              <a:t>SensorTag</a:t>
            </a:r>
            <a:r>
              <a:rPr lang="en-US" sz="4000" dirty="0">
                <a:latin typeface="+mn-lt"/>
              </a:rPr>
              <a:t>: Current consumption for radio states</a:t>
            </a:r>
            <a:endParaRPr lang="en-SG" sz="4000" dirty="0">
              <a:latin typeface="+mn-lt"/>
            </a:endParaRPr>
          </a:p>
        </p:txBody>
      </p:sp>
      <p:pic>
        <p:nvPicPr>
          <p:cNvPr id="5" name="Content Placeholder 4"/>
          <p:cNvPicPr>
            <a:picLocks noGrp="1" noChangeAspect="1"/>
          </p:cNvPicPr>
          <p:nvPr>
            <p:ph idx="1"/>
          </p:nvPr>
        </p:nvPicPr>
        <p:blipFill>
          <a:blip r:embed="rId3"/>
          <a:stretch>
            <a:fillRect/>
          </a:stretch>
        </p:blipFill>
        <p:spPr>
          <a:xfrm>
            <a:off x="915476" y="1347536"/>
            <a:ext cx="10361047" cy="2510004"/>
          </a:xfrm>
          <a:prstGeom prst="rect">
            <a:avLst/>
          </a:prstGeom>
        </p:spPr>
      </p:pic>
      <p:sp>
        <p:nvSpPr>
          <p:cNvPr id="4" name="Slide Number Placeholder 3"/>
          <p:cNvSpPr>
            <a:spLocks noGrp="1"/>
          </p:cNvSpPr>
          <p:nvPr>
            <p:ph type="sldNum" sz="quarter" idx="12"/>
          </p:nvPr>
        </p:nvSpPr>
        <p:spPr>
          <a:xfrm>
            <a:off x="9908670" y="6344421"/>
            <a:ext cx="1596292" cy="404614"/>
          </a:xfrm>
        </p:spPr>
        <p:txBody>
          <a:bodyPr/>
          <a:lstStyle/>
          <a:p>
            <a:fld id="{5C6FAEEE-D619-4E65-A0EF-E650D0B3166A}" type="slidenum">
              <a:rPr lang="en-US" smtClean="0"/>
              <a:t>64</a:t>
            </a:fld>
            <a:endParaRPr lang="en-US"/>
          </a:p>
        </p:txBody>
      </p:sp>
      <p:sp>
        <p:nvSpPr>
          <p:cNvPr id="8" name="Rectangle 7"/>
          <p:cNvSpPr/>
          <p:nvPr/>
        </p:nvSpPr>
        <p:spPr>
          <a:xfrm>
            <a:off x="915476" y="4607736"/>
            <a:ext cx="9641840" cy="1938992"/>
          </a:xfrm>
          <a:prstGeom prst="rect">
            <a:avLst/>
          </a:prstGeom>
        </p:spPr>
        <p:txBody>
          <a:bodyPr wrap="square">
            <a:spAutoFit/>
          </a:bodyPr>
          <a:lstStyle/>
          <a:p>
            <a:endParaRPr lang="en-US" sz="2400" dirty="0">
              <a:latin typeface="+mj-lt"/>
            </a:endParaRPr>
          </a:p>
          <a:p>
            <a:r>
              <a:rPr lang="en-US" sz="2400" dirty="0">
                <a:latin typeface="+mj-lt"/>
              </a:rPr>
              <a:t>For comparison,</a:t>
            </a:r>
          </a:p>
          <a:p>
            <a:pPr marL="800100" lvl="1" indent="-342900">
              <a:buFont typeface="Arial" panose="020B0604020202020204" pitchFamily="34" charset="0"/>
              <a:buChar char="•"/>
            </a:pPr>
            <a:r>
              <a:rPr lang="en-US" sz="2400" dirty="0" err="1">
                <a:latin typeface="+mj-lt"/>
              </a:rPr>
              <a:t>RaspberryPi</a:t>
            </a:r>
            <a:r>
              <a:rPr lang="en-US" sz="2400" dirty="0">
                <a:latin typeface="+mj-lt"/>
              </a:rPr>
              <a:t> 3 (</a:t>
            </a:r>
            <a:r>
              <a:rPr lang="en-SG" sz="2400" dirty="0">
                <a:latin typeface="+mj-lt"/>
              </a:rPr>
              <a:t>ARM Cortex-A53)</a:t>
            </a:r>
            <a:r>
              <a:rPr lang="en-US" sz="2400" dirty="0">
                <a:latin typeface="+mj-lt"/>
              </a:rPr>
              <a:t>: 1W - 2W</a:t>
            </a:r>
          </a:p>
          <a:p>
            <a:pPr marL="800100" lvl="1" indent="-342900">
              <a:buFont typeface="Arial" panose="020B0604020202020204" pitchFamily="34" charset="0"/>
              <a:buChar char="•"/>
            </a:pPr>
            <a:r>
              <a:rPr lang="en-US" sz="2400" dirty="0">
                <a:latin typeface="+mj-lt"/>
                <a:hlinkClick r:id="rId4"/>
              </a:rPr>
              <a:t>I7-7600U@2.8GHz</a:t>
            </a:r>
            <a:r>
              <a:rPr lang="en-US" sz="2400" dirty="0">
                <a:latin typeface="+mj-lt"/>
              </a:rPr>
              <a:t> (laptop): 7.5W (down), 15W (typical), 25W (up)</a:t>
            </a:r>
          </a:p>
          <a:p>
            <a:pPr marL="800100" lvl="1" indent="-342900">
              <a:buFont typeface="Arial" panose="020B0604020202020204" pitchFamily="34" charset="0"/>
              <a:buChar char="•"/>
            </a:pPr>
            <a:r>
              <a:rPr lang="en-US" sz="2400" dirty="0">
                <a:latin typeface="+mj-lt"/>
                <a:hlinkClick r:id="rId5"/>
              </a:rPr>
              <a:t>I7-7700@3.6GHz</a:t>
            </a:r>
            <a:r>
              <a:rPr lang="en-US" sz="2400" dirty="0">
                <a:latin typeface="+mj-lt"/>
              </a:rPr>
              <a:t> (desktop): 65W (typical)</a:t>
            </a:r>
            <a:endParaRPr lang="en-SG" sz="2400" dirty="0">
              <a:latin typeface="+mj-lt"/>
            </a:endParaRPr>
          </a:p>
        </p:txBody>
      </p:sp>
    </p:spTree>
    <p:extLst>
      <p:ext uri="{BB962C8B-B14F-4D97-AF65-F5344CB8AC3E}">
        <p14:creationId xmlns:p14="http://schemas.microsoft.com/office/powerpoint/2010/main" val="2909671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0251" y="3267543"/>
            <a:ext cx="7371497" cy="1258094"/>
          </a:xfrm>
        </p:spPr>
        <p:txBody>
          <a:bodyPr>
            <a:normAutofit fontScale="92500" lnSpcReduction="20000"/>
          </a:bodyPr>
          <a:lstStyle/>
          <a:p>
            <a:pPr marL="0" indent="0" algn="ctr">
              <a:buNone/>
            </a:pPr>
            <a:r>
              <a:rPr lang="en-US" sz="5200" dirty="0"/>
              <a:t>Duty Cycling Networking Interfaces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736577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normAutofit/>
          </a:bodyPr>
          <a:lstStyle/>
          <a:p>
            <a:r>
              <a:rPr lang="en-US" sz="4000" dirty="0">
                <a:latin typeface="+mn-lt"/>
              </a:rPr>
              <a:t>Examples of Duty Cycling  (Network Interface)</a:t>
            </a:r>
          </a:p>
        </p:txBody>
      </p:sp>
      <p:sp>
        <p:nvSpPr>
          <p:cNvPr id="3" name="Content Placeholder 2"/>
          <p:cNvSpPr>
            <a:spLocks noGrp="1"/>
          </p:cNvSpPr>
          <p:nvPr>
            <p:ph idx="1"/>
          </p:nvPr>
        </p:nvSpPr>
        <p:spPr>
          <a:xfrm>
            <a:off x="1244601" y="1892300"/>
            <a:ext cx="10268526" cy="4394200"/>
          </a:xfrm>
        </p:spPr>
        <p:txBody>
          <a:bodyPr>
            <a:normAutofit/>
          </a:bodyPr>
          <a:lstStyle/>
          <a:p>
            <a:r>
              <a:rPr lang="en-US" sz="2400" dirty="0">
                <a:latin typeface="+mj-lt"/>
              </a:rPr>
              <a:t>Compare </a:t>
            </a:r>
            <a:r>
              <a:rPr lang="en-US" sz="2400" dirty="0" err="1">
                <a:latin typeface="+mj-lt"/>
              </a:rPr>
              <a:t>WiFi</a:t>
            </a:r>
            <a:r>
              <a:rPr lang="en-US" sz="2400" dirty="0">
                <a:latin typeface="+mj-lt"/>
              </a:rPr>
              <a:t> (100Mbps) and ZigBee/802.15.4 (250kbps), 1s cycle, assume same voltage</a:t>
            </a:r>
          </a:p>
          <a:p>
            <a:r>
              <a:rPr lang="en-US" sz="2400" dirty="0" err="1">
                <a:latin typeface="+mj-lt"/>
              </a:rPr>
              <a:t>WiFi</a:t>
            </a:r>
            <a:r>
              <a:rPr lang="en-US" sz="2400" dirty="0">
                <a:latin typeface="+mj-lt"/>
              </a:rPr>
              <a:t>, three states; </a:t>
            </a:r>
          </a:p>
          <a:p>
            <a:pPr lvl="1"/>
            <a:r>
              <a:rPr lang="en-US" sz="2400" dirty="0">
                <a:latin typeface="+mj-lt"/>
              </a:rPr>
              <a:t>Transmit: 280 mA</a:t>
            </a:r>
          </a:p>
          <a:p>
            <a:pPr lvl="1"/>
            <a:r>
              <a:rPr lang="en-US" sz="2400" dirty="0">
                <a:latin typeface="+mj-lt"/>
              </a:rPr>
              <a:t>Receive: 180 mA</a:t>
            </a:r>
          </a:p>
          <a:p>
            <a:pPr lvl="1"/>
            <a:r>
              <a:rPr lang="en-US" sz="2400" dirty="0">
                <a:latin typeface="+mj-lt"/>
              </a:rPr>
              <a:t>Idle: 10 mA</a:t>
            </a:r>
          </a:p>
          <a:p>
            <a:r>
              <a:rPr lang="en-US" sz="2400" dirty="0">
                <a:latin typeface="+mj-lt"/>
              </a:rPr>
              <a:t>802.15.4, three states:</a:t>
            </a:r>
          </a:p>
          <a:p>
            <a:pPr lvl="1"/>
            <a:r>
              <a:rPr lang="en-US" sz="2400" dirty="0">
                <a:latin typeface="+mj-lt"/>
              </a:rPr>
              <a:t>Transmit: 30 mA</a:t>
            </a:r>
          </a:p>
          <a:p>
            <a:pPr lvl="1"/>
            <a:r>
              <a:rPr lang="en-US" sz="2400" dirty="0">
                <a:latin typeface="+mj-lt"/>
              </a:rPr>
              <a:t>Receive: 18 mA</a:t>
            </a:r>
          </a:p>
          <a:p>
            <a:pPr lvl="1"/>
            <a:r>
              <a:rPr lang="en-US" sz="2400" dirty="0">
                <a:latin typeface="+mj-lt"/>
              </a:rPr>
              <a:t>Idle: 0.426mA</a:t>
            </a:r>
          </a:p>
          <a:p>
            <a:pPr lvl="1"/>
            <a:endParaRPr lang="en-US" dirty="0"/>
          </a:p>
          <a:p>
            <a:pPr lvl="1"/>
            <a:endParaRPr lang="en-US" dirty="0"/>
          </a:p>
          <a:p>
            <a:pPr lvl="1"/>
            <a:endParaRPr lang="en-US" sz="2400" dirty="0"/>
          </a:p>
          <a:p>
            <a:pPr lvl="1"/>
            <a:endParaRPr lang="en-US" sz="2400" dirty="0"/>
          </a:p>
        </p:txBody>
      </p:sp>
      <p:sp>
        <p:nvSpPr>
          <p:cNvPr id="5" name="Slide Number Placeholder 4"/>
          <p:cNvSpPr>
            <a:spLocks noGrp="1"/>
          </p:cNvSpPr>
          <p:nvPr>
            <p:ph type="sldNum" sz="quarter" idx="12"/>
          </p:nvPr>
        </p:nvSpPr>
        <p:spPr/>
        <p:txBody>
          <a:bodyPr/>
          <a:lstStyle/>
          <a:p>
            <a:fld id="{5C6FAEEE-D619-4E65-A0EF-E650D0B3166A}" type="slidenum">
              <a:rPr lang="en-US" smtClean="0"/>
              <a:t>66</a:t>
            </a:fld>
            <a:endParaRPr lang="en-US"/>
          </a:p>
        </p:txBody>
      </p:sp>
    </p:spTree>
    <p:extLst>
      <p:ext uri="{BB962C8B-B14F-4D97-AF65-F5344CB8AC3E}">
        <p14:creationId xmlns:p14="http://schemas.microsoft.com/office/powerpoint/2010/main" val="42283659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478" cy="1325563"/>
          </a:xfrm>
        </p:spPr>
        <p:txBody>
          <a:bodyPr>
            <a:normAutofit/>
          </a:bodyPr>
          <a:lstStyle/>
          <a:p>
            <a:r>
              <a:rPr lang="en-US" sz="4000" dirty="0">
                <a:latin typeface="+mn-lt"/>
              </a:rPr>
              <a:t>Examples of Duty Cycling  (Network Interface)</a:t>
            </a:r>
          </a:p>
        </p:txBody>
      </p:sp>
      <p:sp>
        <p:nvSpPr>
          <p:cNvPr id="3" name="Content Placeholder 2"/>
          <p:cNvSpPr>
            <a:spLocks noGrp="1"/>
          </p:cNvSpPr>
          <p:nvPr>
            <p:ph idx="1"/>
          </p:nvPr>
        </p:nvSpPr>
        <p:spPr>
          <a:xfrm>
            <a:off x="838200" y="2010569"/>
            <a:ext cx="9702800" cy="4025900"/>
          </a:xfrm>
        </p:spPr>
        <p:txBody>
          <a:bodyPr>
            <a:normAutofit/>
          </a:bodyPr>
          <a:lstStyle/>
          <a:p>
            <a:r>
              <a:rPr lang="en-US" sz="2400" dirty="0">
                <a:latin typeface="+mj-lt"/>
              </a:rPr>
              <a:t>100% utilization (50% transmit, 50% receive)</a:t>
            </a:r>
          </a:p>
          <a:p>
            <a:pPr lvl="1"/>
            <a:r>
              <a:rPr lang="en-US" sz="2400" dirty="0" err="1">
                <a:latin typeface="+mj-lt"/>
              </a:rPr>
              <a:t>WiFi</a:t>
            </a:r>
            <a:r>
              <a:rPr lang="en-US" sz="2400" dirty="0">
                <a:latin typeface="+mj-lt"/>
              </a:rPr>
              <a:t>: (180+280)/2 = 230mA</a:t>
            </a:r>
          </a:p>
          <a:p>
            <a:pPr lvl="1"/>
            <a:r>
              <a:rPr lang="en-US" sz="2400" dirty="0">
                <a:latin typeface="+mj-lt"/>
              </a:rPr>
              <a:t>802.15.4: (18.8+30)/2 = </a:t>
            </a:r>
            <a:r>
              <a:rPr lang="en-US" sz="2400" u="sng" dirty="0">
                <a:latin typeface="+mj-lt"/>
              </a:rPr>
              <a:t>24.4mA</a:t>
            </a:r>
            <a:r>
              <a:rPr lang="en-US" sz="2400" dirty="0">
                <a:latin typeface="+mj-lt"/>
              </a:rPr>
              <a:t> (10.6% of </a:t>
            </a:r>
            <a:r>
              <a:rPr lang="en-US" sz="2400" dirty="0" err="1">
                <a:latin typeface="+mj-lt"/>
              </a:rPr>
              <a:t>WiFi</a:t>
            </a:r>
            <a:r>
              <a:rPr lang="en-US" sz="2400" dirty="0">
                <a:latin typeface="+mj-lt"/>
              </a:rPr>
              <a:t>)</a:t>
            </a:r>
          </a:p>
          <a:p>
            <a:r>
              <a:rPr lang="en-US" sz="2400" dirty="0">
                <a:latin typeface="+mj-lt"/>
              </a:rPr>
              <a:t> 10% utilization (5% transmit, 5% receive, 90% idle)</a:t>
            </a:r>
          </a:p>
          <a:p>
            <a:pPr lvl="1"/>
            <a:r>
              <a:rPr lang="en-US" sz="2400" dirty="0" err="1">
                <a:latin typeface="+mj-lt"/>
              </a:rPr>
              <a:t>WiFi</a:t>
            </a:r>
            <a:r>
              <a:rPr lang="en-US" sz="2400" dirty="0">
                <a:latin typeface="+mj-lt"/>
              </a:rPr>
              <a:t>: 230*0.1 + 10*0.9 = 32mA </a:t>
            </a:r>
          </a:p>
          <a:p>
            <a:pPr lvl="1"/>
            <a:r>
              <a:rPr lang="en-US" sz="2400" dirty="0">
                <a:latin typeface="+mj-lt"/>
              </a:rPr>
              <a:t>802.15.4: 24.4*0.1 + 0.426*0.9 = </a:t>
            </a:r>
            <a:r>
              <a:rPr lang="en-US" sz="2400" u="sng" dirty="0">
                <a:latin typeface="+mj-lt"/>
              </a:rPr>
              <a:t>2.823mA</a:t>
            </a:r>
            <a:r>
              <a:rPr lang="en-US" sz="2400" dirty="0">
                <a:latin typeface="+mj-lt"/>
              </a:rPr>
              <a:t> (8.8% of </a:t>
            </a:r>
            <a:r>
              <a:rPr lang="en-US" sz="2400" dirty="0" err="1">
                <a:latin typeface="+mj-lt"/>
              </a:rPr>
              <a:t>WiFi</a:t>
            </a:r>
            <a:r>
              <a:rPr lang="en-US" sz="2400" dirty="0">
                <a:latin typeface="+mj-lt"/>
              </a:rPr>
              <a:t>)</a:t>
            </a:r>
          </a:p>
          <a:p>
            <a:r>
              <a:rPr lang="en-US" sz="2400" dirty="0">
                <a:latin typeface="+mj-lt"/>
              </a:rPr>
              <a:t>1% utilization (0.5% transmit, 0.5% receive, 99% idle)</a:t>
            </a:r>
          </a:p>
          <a:p>
            <a:pPr lvl="1"/>
            <a:r>
              <a:rPr lang="en-US" sz="2400" dirty="0" err="1">
                <a:latin typeface="+mj-lt"/>
              </a:rPr>
              <a:t>WiFi</a:t>
            </a:r>
            <a:r>
              <a:rPr lang="en-US" sz="2400" dirty="0">
                <a:latin typeface="+mj-lt"/>
              </a:rPr>
              <a:t>: 230*0.01 + 10*0.99 = 12.2mA </a:t>
            </a:r>
          </a:p>
          <a:p>
            <a:pPr lvl="1"/>
            <a:r>
              <a:rPr lang="en-US" sz="2400" dirty="0">
                <a:latin typeface="+mj-lt"/>
              </a:rPr>
              <a:t>802.15.4: 24.4*0.01 + 0.426*0.99 = </a:t>
            </a:r>
            <a:r>
              <a:rPr lang="en-US" sz="2400" u="sng" dirty="0">
                <a:latin typeface="+mj-lt"/>
              </a:rPr>
              <a:t>0.6657mA</a:t>
            </a:r>
            <a:r>
              <a:rPr lang="en-US" sz="2400" dirty="0">
                <a:latin typeface="+mj-lt"/>
              </a:rPr>
              <a:t> (5.46% of </a:t>
            </a:r>
            <a:r>
              <a:rPr lang="en-US" sz="2400" dirty="0" err="1">
                <a:latin typeface="+mj-lt"/>
              </a:rPr>
              <a:t>WiFi</a:t>
            </a:r>
            <a:r>
              <a:rPr lang="en-US" sz="2400" dirty="0">
                <a:latin typeface="+mj-lt"/>
              </a:rPr>
              <a:t>)</a:t>
            </a:r>
          </a:p>
          <a:p>
            <a:pPr lvl="1"/>
            <a:endParaRPr lang="en-US" dirty="0"/>
          </a:p>
          <a:p>
            <a:pPr lvl="1"/>
            <a:endParaRPr lang="en-US" sz="2400" dirty="0"/>
          </a:p>
          <a:p>
            <a:pPr lvl="1"/>
            <a:endParaRPr lang="en-US" sz="2400" dirty="0"/>
          </a:p>
        </p:txBody>
      </p:sp>
      <p:sp>
        <p:nvSpPr>
          <p:cNvPr id="5" name="Slide Number Placeholder 4"/>
          <p:cNvSpPr>
            <a:spLocks noGrp="1"/>
          </p:cNvSpPr>
          <p:nvPr>
            <p:ph type="sldNum" sz="quarter" idx="12"/>
          </p:nvPr>
        </p:nvSpPr>
        <p:spPr/>
        <p:txBody>
          <a:bodyPr/>
          <a:lstStyle/>
          <a:p>
            <a:fld id="{5C6FAEEE-D619-4E65-A0EF-E650D0B3166A}" type="slidenum">
              <a:rPr lang="en-US" smtClean="0"/>
              <a:t>67</a:t>
            </a:fld>
            <a:endParaRPr lang="en-US"/>
          </a:p>
        </p:txBody>
      </p:sp>
    </p:spTree>
    <p:extLst>
      <p:ext uri="{BB962C8B-B14F-4D97-AF65-F5344CB8AC3E}">
        <p14:creationId xmlns:p14="http://schemas.microsoft.com/office/powerpoint/2010/main" val="271792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9063" y="3253896"/>
            <a:ext cx="8173873" cy="1258094"/>
          </a:xfrm>
        </p:spPr>
        <p:txBody>
          <a:bodyPr>
            <a:normAutofit fontScale="92500" lnSpcReduction="20000"/>
          </a:bodyPr>
          <a:lstStyle/>
          <a:p>
            <a:pPr marL="0" indent="0" algn="ctr">
              <a:buNone/>
            </a:pPr>
            <a:r>
              <a:rPr lang="en-US" sz="5200" dirty="0"/>
              <a:t>Energy consumption calculation for an embedded device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6558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
        <p:nvSpPr>
          <p:cNvPr id="700419" name="Rectangle 3"/>
          <p:cNvSpPr>
            <a:spLocks noGrp="1" noChangeArrowheads="1"/>
          </p:cNvSpPr>
          <p:nvPr>
            <p:ph type="body" idx="1"/>
          </p:nvPr>
        </p:nvSpPr>
        <p:spPr>
          <a:xfrm>
            <a:off x="761766" y="1940663"/>
            <a:ext cx="10668467" cy="4349012"/>
          </a:xfrm>
        </p:spPr>
        <p:txBody>
          <a:bodyPr/>
          <a:lstStyle/>
          <a:p>
            <a:r>
              <a:rPr lang="en-US" sz="2800" dirty="0">
                <a:latin typeface="+mj-lt"/>
              </a:rPr>
              <a:t>Illustrative readings for different state of radio transceiver:</a:t>
            </a:r>
          </a:p>
          <a:p>
            <a:pPr lvl="1"/>
            <a:r>
              <a:rPr lang="en-US" sz="2800" dirty="0">
                <a:latin typeface="+mj-lt"/>
              </a:rPr>
              <a:t>Idle power consumption(MCU)	: 10mA</a:t>
            </a:r>
          </a:p>
          <a:p>
            <a:pPr lvl="1"/>
            <a:r>
              <a:rPr lang="en-US" sz="2800" dirty="0">
                <a:latin typeface="+mj-lt"/>
              </a:rPr>
              <a:t>Transmitting	(PTX)			: 20mA</a:t>
            </a:r>
          </a:p>
          <a:p>
            <a:pPr lvl="1"/>
            <a:r>
              <a:rPr lang="en-US" sz="2800" dirty="0">
                <a:latin typeface="+mj-lt"/>
              </a:rPr>
              <a:t>Receiving (PRX)			: 10mA</a:t>
            </a:r>
          </a:p>
          <a:p>
            <a:pPr lvl="1"/>
            <a:r>
              <a:rPr lang="en-US" sz="2800" dirty="0">
                <a:latin typeface="+mj-lt"/>
              </a:rPr>
              <a:t>Sleeping				: 0.1mA</a:t>
            </a:r>
          </a:p>
          <a:p>
            <a:endParaRPr lang="en-US" sz="2800" dirty="0">
              <a:latin typeface="+mj-lt"/>
            </a:endParaRPr>
          </a:p>
          <a:p>
            <a:r>
              <a:rPr lang="en-US" sz="2800" dirty="0">
                <a:latin typeface="+mj-lt"/>
              </a:rPr>
              <a:t>Battery = 2 (1.5V) AA batteries, each provides </a:t>
            </a:r>
            <a:r>
              <a:rPr lang="en-US" sz="2800" u="sng" dirty="0">
                <a:latin typeface="+mj-lt"/>
              </a:rPr>
              <a:t>2300 </a:t>
            </a:r>
            <a:r>
              <a:rPr lang="en-US" sz="2800" u="sng" dirty="0" err="1">
                <a:latin typeface="+mj-lt"/>
              </a:rPr>
              <a:t>mAh</a:t>
            </a:r>
            <a:endParaRPr lang="en-US" sz="2800" u="sng" dirty="0">
              <a:latin typeface="+mj-lt"/>
            </a:endParaRPr>
          </a:p>
          <a:p>
            <a:pPr lvl="1"/>
            <a:r>
              <a:rPr lang="en-US" sz="2800" dirty="0">
                <a:latin typeface="+mj-lt"/>
              </a:rPr>
              <a:t>Total battery power = 2 * 1.5 * 2.3 = </a:t>
            </a:r>
            <a:r>
              <a:rPr lang="en-US" sz="2800" u="sng" dirty="0">
                <a:latin typeface="+mj-lt"/>
              </a:rPr>
              <a:t>6.9Wh</a:t>
            </a:r>
            <a:r>
              <a:rPr lang="en-US" sz="2800" dirty="0">
                <a:latin typeface="+mj-lt"/>
              </a:rPr>
              <a:t>  </a:t>
            </a:r>
            <a:r>
              <a:rPr lang="en-US" dirty="0"/>
              <a:t>		 </a:t>
            </a:r>
          </a:p>
        </p:txBody>
      </p:sp>
      <p:sp>
        <p:nvSpPr>
          <p:cNvPr id="2" name="Slide Number Placeholder 1"/>
          <p:cNvSpPr>
            <a:spLocks noGrp="1"/>
          </p:cNvSpPr>
          <p:nvPr>
            <p:ph type="sldNum" sz="quarter" idx="12"/>
          </p:nvPr>
        </p:nvSpPr>
        <p:spPr/>
        <p:txBody>
          <a:bodyPr/>
          <a:lstStyle/>
          <a:p>
            <a:fld id="{5C6FAEEE-D619-4E65-A0EF-E650D0B3166A}" type="slidenum">
              <a:rPr lang="en-US" smtClean="0"/>
              <a:t>69</a:t>
            </a:fld>
            <a:endParaRPr lang="en-US"/>
          </a:p>
        </p:txBody>
      </p:sp>
    </p:spTree>
    <p:extLst>
      <p:ext uri="{BB962C8B-B14F-4D97-AF65-F5344CB8AC3E}">
        <p14:creationId xmlns:p14="http://schemas.microsoft.com/office/powerpoint/2010/main" val="370869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Let us review the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024527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838200" y="1671637"/>
            <a:ext cx="10430984" cy="4684713"/>
          </a:xfrm>
        </p:spPr>
        <p:txBody>
          <a:bodyPr>
            <a:normAutofit/>
          </a:bodyPr>
          <a:lstStyle/>
          <a:p>
            <a:r>
              <a:rPr lang="en-US" dirty="0">
                <a:latin typeface="+mj-lt"/>
              </a:rPr>
              <a:t>The clock frequency of the microcontroller: 48 MHz</a:t>
            </a:r>
          </a:p>
          <a:p>
            <a:pPr lvl="1"/>
            <a:r>
              <a:rPr lang="en-US" sz="2400" dirty="0">
                <a:latin typeface="+mj-lt"/>
              </a:rPr>
              <a:t>What is one clock cycle?	</a:t>
            </a:r>
          </a:p>
          <a:p>
            <a:pPr marL="457200" lvl="1" indent="0">
              <a:buNone/>
            </a:pPr>
            <a:endParaRPr lang="en-US" sz="2400" dirty="0">
              <a:latin typeface="+mj-lt"/>
            </a:endParaRPr>
          </a:p>
          <a:p>
            <a:pPr lvl="1"/>
            <a:endParaRPr lang="en-US" dirty="0">
              <a:latin typeface="+mj-lt"/>
            </a:endParaRPr>
          </a:p>
          <a:p>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70</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1255821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838200" y="1671637"/>
            <a:ext cx="10430984" cy="4684713"/>
          </a:xfrm>
        </p:spPr>
        <p:txBody>
          <a:bodyPr>
            <a:normAutofit/>
          </a:bodyPr>
          <a:lstStyle/>
          <a:p>
            <a:r>
              <a:rPr lang="en-US" dirty="0">
                <a:latin typeface="+mj-lt"/>
              </a:rPr>
              <a:t>The clock frequency of the microcontroller: 48 MHz</a:t>
            </a:r>
          </a:p>
          <a:p>
            <a:pPr lvl="1"/>
            <a:r>
              <a:rPr lang="en-US" sz="2400" dirty="0">
                <a:latin typeface="+mj-lt"/>
              </a:rPr>
              <a:t>What is one clock cycle?	 20.8 nanoseconds</a:t>
            </a:r>
          </a:p>
          <a:p>
            <a:pPr marL="457200" lvl="1" indent="0">
              <a:buNone/>
            </a:pPr>
            <a:endParaRPr lang="en-US" sz="2400" dirty="0">
              <a:latin typeface="+mj-lt"/>
            </a:endParaRPr>
          </a:p>
          <a:p>
            <a:pPr lvl="1"/>
            <a:endParaRPr lang="en-US" dirty="0">
              <a:latin typeface="+mj-lt"/>
            </a:endParaRPr>
          </a:p>
          <a:p>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71</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224176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838200" y="1671637"/>
            <a:ext cx="10430984" cy="4684713"/>
          </a:xfrm>
        </p:spPr>
        <p:txBody>
          <a:bodyPr>
            <a:normAutofit/>
          </a:bodyPr>
          <a:lstStyle/>
          <a:p>
            <a:r>
              <a:rPr lang="en-US" dirty="0">
                <a:latin typeface="+mj-lt"/>
              </a:rPr>
              <a:t>The clock frequency of the microcontroller: 48 MHz</a:t>
            </a:r>
          </a:p>
          <a:p>
            <a:pPr lvl="1"/>
            <a:r>
              <a:rPr lang="en-US" sz="2400" dirty="0">
                <a:latin typeface="+mj-lt"/>
              </a:rPr>
              <a:t>What is one clock cycle?	 20.8 nanoseconds</a:t>
            </a:r>
          </a:p>
          <a:p>
            <a:pPr marL="457200" lvl="1" indent="0">
              <a:buNone/>
            </a:pPr>
            <a:endParaRPr lang="en-US" sz="2400" dirty="0">
              <a:latin typeface="+mj-lt"/>
            </a:endParaRPr>
          </a:p>
          <a:p>
            <a:r>
              <a:rPr lang="en-US" dirty="0">
                <a:latin typeface="+mj-lt"/>
              </a:rPr>
              <a:t>Please assume the following: </a:t>
            </a:r>
          </a:p>
          <a:p>
            <a:pPr lvl="1"/>
            <a:r>
              <a:rPr lang="en-US" dirty="0">
                <a:latin typeface="+mj-lt"/>
              </a:rPr>
              <a:t>A</a:t>
            </a:r>
            <a:r>
              <a:rPr lang="en-US" sz="2400" dirty="0">
                <a:latin typeface="+mj-lt"/>
              </a:rPr>
              <a:t>verage instructions takes 8 clock cycles</a:t>
            </a:r>
          </a:p>
          <a:p>
            <a:pPr lvl="1"/>
            <a:r>
              <a:rPr lang="en-US" sz="2400" dirty="0">
                <a:latin typeface="+mj-lt"/>
              </a:rPr>
              <a:t>The task takes on an average 20,000 cycles</a:t>
            </a:r>
          </a:p>
          <a:p>
            <a:pPr lvl="1"/>
            <a:endParaRPr lang="en-US" sz="2400" dirty="0">
              <a:latin typeface="+mj-lt"/>
            </a:endParaRPr>
          </a:p>
          <a:p>
            <a:r>
              <a:rPr lang="en-US" dirty="0">
                <a:latin typeface="+mj-lt"/>
              </a:rPr>
              <a:t>How much time is taken for execution of the tasks?</a:t>
            </a:r>
          </a:p>
          <a:p>
            <a:pPr lvl="1"/>
            <a:endParaRPr lang="en-US" dirty="0">
              <a:latin typeface="+mj-lt"/>
            </a:endParaRPr>
          </a:p>
          <a:p>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72</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28234152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651673" y="1744209"/>
            <a:ext cx="10430984" cy="4467906"/>
          </a:xfrm>
        </p:spPr>
        <p:txBody>
          <a:bodyPr>
            <a:normAutofit/>
          </a:bodyPr>
          <a:lstStyle/>
          <a:p>
            <a:r>
              <a:rPr lang="en-US" dirty="0">
                <a:latin typeface="+mj-lt"/>
              </a:rPr>
              <a:t>The clock frequency of the microcontroller: 48 MHz</a:t>
            </a:r>
          </a:p>
          <a:p>
            <a:pPr lvl="1"/>
            <a:r>
              <a:rPr lang="en-US" sz="2400" dirty="0">
                <a:latin typeface="+mj-lt"/>
              </a:rPr>
              <a:t>What is one clock cycle?	 20.8 nanoseconds</a:t>
            </a:r>
          </a:p>
          <a:p>
            <a:pPr marL="457200" lvl="1" indent="0">
              <a:buNone/>
            </a:pPr>
            <a:endParaRPr lang="en-US" sz="2400" dirty="0">
              <a:latin typeface="+mj-lt"/>
            </a:endParaRPr>
          </a:p>
          <a:p>
            <a:r>
              <a:rPr lang="en-US" dirty="0">
                <a:latin typeface="+mj-lt"/>
              </a:rPr>
              <a:t>Please assume the following: </a:t>
            </a:r>
          </a:p>
          <a:p>
            <a:pPr lvl="1"/>
            <a:r>
              <a:rPr lang="en-US" dirty="0">
                <a:latin typeface="+mj-lt"/>
              </a:rPr>
              <a:t>A</a:t>
            </a:r>
            <a:r>
              <a:rPr lang="en-US" sz="2400" dirty="0">
                <a:latin typeface="+mj-lt"/>
              </a:rPr>
              <a:t>verage instructions takes 8 clock cycles</a:t>
            </a:r>
          </a:p>
          <a:p>
            <a:pPr lvl="1"/>
            <a:r>
              <a:rPr lang="en-US" sz="2400" dirty="0">
                <a:latin typeface="+mj-lt"/>
              </a:rPr>
              <a:t>The task takes on an average 20,000 cycles</a:t>
            </a:r>
          </a:p>
          <a:p>
            <a:pPr lvl="1"/>
            <a:endParaRPr lang="en-US" sz="2400" dirty="0">
              <a:latin typeface="+mj-lt"/>
            </a:endParaRPr>
          </a:p>
          <a:p>
            <a:r>
              <a:rPr lang="en-US" dirty="0">
                <a:latin typeface="+mj-lt"/>
              </a:rPr>
              <a:t>How much time is taken for execution of the tasks?</a:t>
            </a:r>
          </a:p>
          <a:p>
            <a:pPr lvl="1"/>
            <a:r>
              <a:rPr lang="en-US" dirty="0">
                <a:latin typeface="+mj-lt"/>
              </a:rPr>
              <a:t>8 * 20000 * 20.8 (nano seconds) = 3.32 milliseconds</a:t>
            </a:r>
          </a:p>
        </p:txBody>
      </p:sp>
      <p:sp>
        <p:nvSpPr>
          <p:cNvPr id="2" name="Slide Number Placeholder 1"/>
          <p:cNvSpPr>
            <a:spLocks noGrp="1"/>
          </p:cNvSpPr>
          <p:nvPr>
            <p:ph type="sldNum" sz="quarter" idx="12"/>
          </p:nvPr>
        </p:nvSpPr>
        <p:spPr/>
        <p:txBody>
          <a:bodyPr/>
          <a:lstStyle/>
          <a:p>
            <a:fld id="{5C6FAEEE-D619-4E65-A0EF-E650D0B3166A}" type="slidenum">
              <a:rPr lang="en-US" smtClean="0"/>
              <a:t>73</a:t>
            </a:fld>
            <a:endParaRPr lang="en-US"/>
          </a:p>
        </p:txBody>
      </p:sp>
      <p:sp>
        <p:nvSpPr>
          <p:cNvPr id="5" name="Rectangle 2">
            <a:extLst>
              <a:ext uri="{FF2B5EF4-FFF2-40B4-BE49-F238E27FC236}">
                <a16:creationId xmlns:a16="http://schemas.microsoft.com/office/drawing/2014/main" id="{78C69849-A21A-1030-AEDE-C4557B38249A}"/>
              </a:ext>
            </a:extLst>
          </p:cNvPr>
          <p:cNvSpPr>
            <a:spLocks noGrp="1" noChangeArrowheads="1"/>
          </p:cNvSpPr>
          <p:nvPr>
            <p:ph type="title"/>
          </p:nvPr>
        </p:nvSpPr>
        <p:spPr>
          <a:xfrm>
            <a:off x="651673" y="388088"/>
            <a:ext cx="10430985" cy="1485900"/>
          </a:xfrm>
        </p:spPr>
        <p:txBody>
          <a:bodyPr>
            <a:normAutofit/>
          </a:bodyPr>
          <a:lstStyle/>
          <a:p>
            <a:r>
              <a:rPr lang="en-US" sz="4000" dirty="0">
                <a:latin typeface="+mn-lt"/>
              </a:rPr>
              <a:t>Lifespan calculation for a embedded device</a:t>
            </a:r>
          </a:p>
        </p:txBody>
      </p:sp>
    </p:spTree>
    <p:extLst>
      <p:ext uri="{BB962C8B-B14F-4D97-AF65-F5344CB8AC3E}">
        <p14:creationId xmlns:p14="http://schemas.microsoft.com/office/powerpoint/2010/main" val="706608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title"/>
          </p:nvPr>
        </p:nvSpPr>
        <p:spPr/>
        <p:txBody>
          <a:bodyPr/>
          <a:lstStyle/>
          <a:p>
            <a:r>
              <a:rPr lang="en-US" sz="4400" dirty="0">
                <a:latin typeface="+mn-lt"/>
              </a:rPr>
              <a:t>Lifespan calculation for a embedded device</a:t>
            </a:r>
            <a:endParaRPr lang="en-US" dirty="0"/>
          </a:p>
        </p:txBody>
      </p:sp>
      <p:sp>
        <p:nvSpPr>
          <p:cNvPr id="703491" name="Rectangle 3"/>
          <p:cNvSpPr>
            <a:spLocks noGrp="1" noChangeArrowheads="1"/>
          </p:cNvSpPr>
          <p:nvPr>
            <p:ph type="body" idx="1"/>
          </p:nvPr>
        </p:nvSpPr>
        <p:spPr>
          <a:xfrm>
            <a:off x="838200" y="1714500"/>
            <a:ext cx="10134600" cy="4318000"/>
          </a:xfrm>
        </p:spPr>
        <p:txBody>
          <a:bodyPr>
            <a:normAutofit/>
          </a:bodyPr>
          <a:lstStyle/>
          <a:p>
            <a:r>
              <a:rPr lang="en-US" sz="2400" dirty="0">
                <a:latin typeface="+mj-lt"/>
              </a:rPr>
              <a:t>Data rate for wireless transmissions: 250 kilobits/second</a:t>
            </a:r>
          </a:p>
          <a:p>
            <a:r>
              <a:rPr lang="en-US" sz="2400" dirty="0">
                <a:latin typeface="+mj-lt"/>
              </a:rPr>
              <a:t>Amount of data to be transmitted:  50 bytes</a:t>
            </a:r>
          </a:p>
          <a:p>
            <a:r>
              <a:rPr lang="en-US" sz="2400" dirty="0">
                <a:latin typeface="+mj-lt"/>
              </a:rPr>
              <a:t>Time taken = (50 * 8)/250000 = 1.6ms</a:t>
            </a:r>
          </a:p>
          <a:p>
            <a:r>
              <a:rPr lang="en-US" sz="2400" dirty="0">
                <a:latin typeface="+mj-lt"/>
              </a:rPr>
              <a:t>Current drawn (transmit + CPU) = 30mA</a:t>
            </a:r>
          </a:p>
          <a:p>
            <a:r>
              <a:rPr lang="en-US" sz="2400" dirty="0">
                <a:latin typeface="+mj-lt"/>
              </a:rPr>
              <a:t>Current drawn </a:t>
            </a:r>
          </a:p>
          <a:p>
            <a:pPr marL="457200" lvl="1" indent="0">
              <a:buNone/>
            </a:pPr>
            <a:r>
              <a:rPr lang="en-US" sz="2400" dirty="0">
                <a:latin typeface="+mj-lt"/>
              </a:rPr>
              <a:t>= 30 * 1.6  </a:t>
            </a:r>
          </a:p>
          <a:p>
            <a:pPr marL="457200" lvl="1" indent="0">
              <a:buNone/>
            </a:pPr>
            <a:r>
              <a:rPr lang="en-US" sz="2400" dirty="0">
                <a:latin typeface="+mj-lt"/>
              </a:rPr>
              <a:t>= </a:t>
            </a:r>
            <a:r>
              <a:rPr lang="en-US" sz="2400" u="sng" dirty="0">
                <a:latin typeface="+mj-lt"/>
              </a:rPr>
              <a:t>0.048mAs</a:t>
            </a:r>
          </a:p>
        </p:txBody>
      </p:sp>
      <p:sp>
        <p:nvSpPr>
          <p:cNvPr id="2" name="Slide Number Placeholder 1"/>
          <p:cNvSpPr>
            <a:spLocks noGrp="1"/>
          </p:cNvSpPr>
          <p:nvPr>
            <p:ph type="sldNum" sz="quarter" idx="12"/>
          </p:nvPr>
        </p:nvSpPr>
        <p:spPr/>
        <p:txBody>
          <a:bodyPr/>
          <a:lstStyle/>
          <a:p>
            <a:fld id="{5C6FAEEE-D619-4E65-A0EF-E650D0B3166A}" type="slidenum">
              <a:rPr lang="en-US" smtClean="0"/>
              <a:t>74</a:t>
            </a:fld>
            <a:endParaRPr lang="en-US"/>
          </a:p>
        </p:txBody>
      </p:sp>
    </p:spTree>
    <p:extLst>
      <p:ext uri="{BB962C8B-B14F-4D97-AF65-F5344CB8AC3E}">
        <p14:creationId xmlns:p14="http://schemas.microsoft.com/office/powerpoint/2010/main" val="36498111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sz="4400" dirty="0">
                <a:latin typeface="+mn-lt"/>
              </a:rPr>
              <a:t>Lifespan calculation for a embedded device</a:t>
            </a:r>
            <a:endParaRPr lang="en-US" dirty="0"/>
          </a:p>
        </p:txBody>
      </p:sp>
      <p:sp>
        <p:nvSpPr>
          <p:cNvPr id="704515" name="Rectangle 3"/>
          <p:cNvSpPr>
            <a:spLocks noGrp="1" noChangeArrowheads="1"/>
          </p:cNvSpPr>
          <p:nvPr>
            <p:ph type="body" idx="1"/>
          </p:nvPr>
        </p:nvSpPr>
        <p:spPr>
          <a:xfrm>
            <a:off x="939799" y="1525651"/>
            <a:ext cx="10414001" cy="4066309"/>
          </a:xfrm>
        </p:spPr>
        <p:txBody>
          <a:bodyPr>
            <a:normAutofit/>
          </a:bodyPr>
          <a:lstStyle/>
          <a:p>
            <a:pPr>
              <a:lnSpc>
                <a:spcPct val="150000"/>
              </a:lnSpc>
            </a:pPr>
            <a:r>
              <a:rPr lang="en-US" sz="2400" dirty="0">
                <a:latin typeface="+mj-lt"/>
              </a:rPr>
              <a:t>Duration of active period (compute + transmit) = 3.32 + 1.6 milliseconds</a:t>
            </a:r>
          </a:p>
          <a:p>
            <a:pPr>
              <a:lnSpc>
                <a:spcPct val="150000"/>
              </a:lnSpc>
            </a:pPr>
            <a:r>
              <a:rPr lang="en-US" sz="2400" dirty="0">
                <a:latin typeface="+mj-lt"/>
              </a:rPr>
              <a:t>Let sensor node operates </a:t>
            </a:r>
            <a:r>
              <a:rPr lang="en-US" sz="2400" b="1" u="sng" dirty="0">
                <a:latin typeface="+mj-lt"/>
              </a:rPr>
              <a:t>continuously</a:t>
            </a:r>
            <a:r>
              <a:rPr lang="en-US" sz="2400" dirty="0">
                <a:latin typeface="+mj-lt"/>
              </a:rPr>
              <a:t>:</a:t>
            </a:r>
          </a:p>
          <a:p>
            <a:pPr lvl="1">
              <a:lnSpc>
                <a:spcPct val="150000"/>
              </a:lnSpc>
            </a:pPr>
            <a:r>
              <a:rPr lang="en-US" sz="2400" dirty="0">
                <a:latin typeface="+mj-lt"/>
              </a:rPr>
              <a:t>Lifetime = </a:t>
            </a:r>
          </a:p>
        </p:txBody>
      </p:sp>
      <p:sp>
        <p:nvSpPr>
          <p:cNvPr id="2" name="Slide Number Placeholder 1"/>
          <p:cNvSpPr>
            <a:spLocks noGrp="1"/>
          </p:cNvSpPr>
          <p:nvPr>
            <p:ph type="sldNum" sz="quarter" idx="12"/>
          </p:nvPr>
        </p:nvSpPr>
        <p:spPr/>
        <p:txBody>
          <a:bodyPr/>
          <a:lstStyle/>
          <a:p>
            <a:fld id="{5C6FAEEE-D619-4E65-A0EF-E650D0B3166A}" type="slidenum">
              <a:rPr lang="en-US" smtClean="0"/>
              <a:t>75</a:t>
            </a:fld>
            <a:endParaRPr lang="en-US"/>
          </a:p>
        </p:txBody>
      </p:sp>
    </p:spTree>
    <p:extLst>
      <p:ext uri="{BB962C8B-B14F-4D97-AF65-F5344CB8AC3E}">
        <p14:creationId xmlns:p14="http://schemas.microsoft.com/office/powerpoint/2010/main" val="37582134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sz="4400" dirty="0">
                <a:latin typeface="+mn-lt"/>
              </a:rPr>
              <a:t>Lifespan calculation for a embedded device</a:t>
            </a:r>
            <a:endParaRPr lang="en-US" dirty="0"/>
          </a:p>
        </p:txBody>
      </p:sp>
      <p:sp>
        <p:nvSpPr>
          <p:cNvPr id="704515" name="Rectangle 3"/>
          <p:cNvSpPr>
            <a:spLocks noGrp="1" noChangeArrowheads="1"/>
          </p:cNvSpPr>
          <p:nvPr>
            <p:ph type="body" idx="1"/>
          </p:nvPr>
        </p:nvSpPr>
        <p:spPr>
          <a:xfrm>
            <a:off x="838200" y="1278624"/>
            <a:ext cx="10374916" cy="4867846"/>
          </a:xfrm>
        </p:spPr>
        <p:txBody>
          <a:bodyPr>
            <a:normAutofit/>
          </a:bodyPr>
          <a:lstStyle/>
          <a:p>
            <a:pPr marL="457200" lvl="1" indent="0">
              <a:lnSpc>
                <a:spcPct val="90000"/>
              </a:lnSpc>
              <a:buNone/>
            </a:pPr>
            <a:endParaRPr lang="en-US" sz="2400" dirty="0">
              <a:latin typeface="+mj-lt"/>
            </a:endParaRPr>
          </a:p>
          <a:p>
            <a:pPr>
              <a:lnSpc>
                <a:spcPct val="150000"/>
              </a:lnSpc>
            </a:pPr>
            <a:r>
              <a:rPr lang="en-US" sz="2400" dirty="0">
                <a:latin typeface="+mj-lt"/>
              </a:rPr>
              <a:t>Let sensor node operates </a:t>
            </a:r>
            <a:r>
              <a:rPr lang="en-US" sz="2400" b="1" u="sng" dirty="0">
                <a:latin typeface="+mj-lt"/>
              </a:rPr>
              <a:t>once a second</a:t>
            </a:r>
          </a:p>
          <a:p>
            <a:pPr lvl="1">
              <a:lnSpc>
                <a:spcPct val="150000"/>
              </a:lnSpc>
            </a:pPr>
            <a:r>
              <a:rPr lang="en-US" sz="2400" dirty="0">
                <a:latin typeface="+mj-lt"/>
              </a:rPr>
              <a:t>Lifetime =  </a:t>
            </a:r>
          </a:p>
          <a:p>
            <a:pPr marL="457200" lvl="1" indent="0">
              <a:lnSpc>
                <a:spcPct val="90000"/>
              </a:lnSpc>
              <a:buNone/>
            </a:pPr>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76</a:t>
            </a:fld>
            <a:endParaRPr lang="en-US"/>
          </a:p>
        </p:txBody>
      </p:sp>
    </p:spTree>
    <p:extLst>
      <p:ext uri="{BB962C8B-B14F-4D97-AF65-F5344CB8AC3E}">
        <p14:creationId xmlns:p14="http://schemas.microsoft.com/office/powerpoint/2010/main" val="2177030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Wireless communication basics</a:t>
            </a:r>
          </a:p>
          <a:p>
            <a:r>
              <a:rPr lang="en-US" dirty="0">
                <a:latin typeface="+mj-lt"/>
              </a:rPr>
              <a:t>Battery lifespan estimation</a:t>
            </a:r>
          </a:p>
          <a:p>
            <a:r>
              <a:rPr lang="en-US" dirty="0">
                <a:latin typeface="+mj-lt"/>
              </a:rPr>
              <a:t>Various states of radio transceivers</a:t>
            </a:r>
          </a:p>
          <a:p>
            <a:r>
              <a:rPr lang="en-US" b="1" dirty="0">
                <a:latin typeface="+mj-lt"/>
              </a:rPr>
              <a:t>Energy harvesting, low-power communication (Overview)</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77</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579912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3707" y="3117418"/>
            <a:ext cx="9617128" cy="1258094"/>
          </a:xfrm>
        </p:spPr>
        <p:txBody>
          <a:bodyPr>
            <a:normAutofit fontScale="92500" lnSpcReduction="20000"/>
          </a:bodyPr>
          <a:lstStyle/>
          <a:p>
            <a:pPr marL="0" indent="0" algn="ctr">
              <a:buNone/>
            </a:pPr>
            <a:r>
              <a:rPr lang="en-US" sz="5200" dirty="0"/>
              <a:t>Low-Power Wireless Transmissions through Backscatter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32674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latin typeface="+mn-lt"/>
              </a:rPr>
              <a:t>Basics of backscatter communication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a:xfrm>
            <a:off x="838200" y="1517863"/>
            <a:ext cx="10515600" cy="4351338"/>
          </a:xfrm>
        </p:spPr>
        <p:txBody>
          <a:bodyPr/>
          <a:lstStyle/>
          <a:p>
            <a:r>
              <a:rPr lang="en-US" dirty="0">
                <a:latin typeface="+mj-lt"/>
              </a:rPr>
              <a:t>Vary between absorbing or reflecting signal to modulate data</a:t>
            </a:r>
          </a:p>
          <a:p>
            <a:pPr lvl="1"/>
            <a:r>
              <a:rPr lang="en-US" dirty="0">
                <a:latin typeface="+mj-lt"/>
              </a:rPr>
              <a:t>Wireless transmissions at microwatts of power draw (10000x energy savings)</a:t>
            </a:r>
          </a:p>
          <a:p>
            <a:pPr lvl="1"/>
            <a:r>
              <a:rPr lang="en-US" dirty="0">
                <a:latin typeface="+mj-lt"/>
              </a:rPr>
              <a:t>Frequency bands: 400 MHz, 900 MHz, 2.4 GHz</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79</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619312" y="5869201"/>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B7DB-D59E-4C29-CB98-C24320364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5A713-3868-FF4B-6837-17B21755D178}"/>
              </a:ext>
            </a:extLst>
          </p:cNvPr>
          <p:cNvSpPr>
            <a:spLocks noGrp="1"/>
          </p:cNvSpPr>
          <p:nvPr>
            <p:ph type="title"/>
          </p:nvPr>
        </p:nvSpPr>
        <p:spPr>
          <a:xfrm>
            <a:off x="838199" y="365125"/>
            <a:ext cx="9778140" cy="1325563"/>
          </a:xfrm>
        </p:spPr>
        <p:txBody>
          <a:bodyPr>
            <a:noAutofit/>
          </a:bodyPr>
          <a:lstStyle/>
          <a:p>
            <a:r>
              <a:rPr lang="en-US" sz="4000" dirty="0">
                <a:latin typeface="+mn-lt"/>
              </a:rPr>
              <a:t>What are components of internet of things</a:t>
            </a:r>
          </a:p>
        </p:txBody>
      </p:sp>
      <p:sp>
        <p:nvSpPr>
          <p:cNvPr id="8" name="Slide Number Placeholder 7">
            <a:extLst>
              <a:ext uri="{FF2B5EF4-FFF2-40B4-BE49-F238E27FC236}">
                <a16:creationId xmlns:a16="http://schemas.microsoft.com/office/drawing/2014/main" id="{D601F5F8-BADC-C3DE-E9AD-B3F6E49AF5AF}"/>
              </a:ext>
            </a:extLst>
          </p:cNvPr>
          <p:cNvSpPr>
            <a:spLocks noGrp="1"/>
          </p:cNvSpPr>
          <p:nvPr>
            <p:ph type="sldNum" sz="quarter" idx="12"/>
          </p:nvPr>
        </p:nvSpPr>
        <p:spPr/>
        <p:txBody>
          <a:bodyPr/>
          <a:lstStyle/>
          <a:p>
            <a:fld id="{687B7451-1438-CB4A-8106-82A64F1C7D7B}" type="slidenum">
              <a:rPr lang="sv-SE" smtClean="0"/>
              <a:t>8</a:t>
            </a:fld>
            <a:endParaRPr lang="sv-SE" dirty="0"/>
          </a:p>
        </p:txBody>
      </p:sp>
      <p:sp>
        <p:nvSpPr>
          <p:cNvPr id="6" name="Quad Arrow 5">
            <a:extLst>
              <a:ext uri="{FF2B5EF4-FFF2-40B4-BE49-F238E27FC236}">
                <a16:creationId xmlns:a16="http://schemas.microsoft.com/office/drawing/2014/main" id="{2EA7C568-7F8D-E00A-D0A5-205AE56B0D97}"/>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E85C4E-0C50-AE74-9949-2BC590EAC08F}"/>
              </a:ext>
            </a:extLst>
          </p:cNvPr>
          <p:cNvSpPr txBox="1"/>
          <p:nvPr/>
        </p:nvSpPr>
        <p:spPr>
          <a:xfrm>
            <a:off x="4929934" y="1820612"/>
            <a:ext cx="1718734" cy="707886"/>
          </a:xfrm>
          <a:prstGeom prst="rect">
            <a:avLst/>
          </a:prstGeom>
          <a:noFill/>
        </p:spPr>
        <p:txBody>
          <a:bodyPr wrap="square">
            <a:spAutoFit/>
          </a:bodyPr>
          <a:lstStyle/>
          <a:p>
            <a:pPr algn="ctr"/>
            <a:r>
              <a:rPr lang="en-US" sz="2000" b="1" dirty="0">
                <a:solidFill>
                  <a:srgbClr val="FF0000"/>
                </a:solidFill>
                <a:latin typeface="+mj-lt"/>
              </a:rPr>
              <a:t>Computation and Storage</a:t>
            </a:r>
          </a:p>
        </p:txBody>
      </p:sp>
      <p:sp>
        <p:nvSpPr>
          <p:cNvPr id="11" name="TextBox 10">
            <a:extLst>
              <a:ext uri="{FF2B5EF4-FFF2-40B4-BE49-F238E27FC236}">
                <a16:creationId xmlns:a16="http://schemas.microsoft.com/office/drawing/2014/main" id="{D41E947A-7761-FB40-D1E9-7C267B4B789C}"/>
              </a:ext>
            </a:extLst>
          </p:cNvPr>
          <p:cNvSpPr txBox="1"/>
          <p:nvPr/>
        </p:nvSpPr>
        <p:spPr>
          <a:xfrm>
            <a:off x="2397296" y="3731923"/>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01BB6386-121D-C25E-5F5A-F54E8B82AFCF}"/>
              </a:ext>
            </a:extLst>
          </p:cNvPr>
          <p:cNvSpPr txBox="1"/>
          <p:nvPr/>
        </p:nvSpPr>
        <p:spPr>
          <a:xfrm>
            <a:off x="7299489" y="3885811"/>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5490ED25-C96C-E7E3-80FE-0DD3B77A37F0}"/>
              </a:ext>
            </a:extLst>
          </p:cNvPr>
          <p:cNvSpPr txBox="1"/>
          <p:nvPr/>
        </p:nvSpPr>
        <p:spPr>
          <a:xfrm>
            <a:off x="4941223" y="5648464"/>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2A7127E0-A746-B095-4112-82239B69C0A2}"/>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B6649414-E927-7CF6-68FC-BD3C47A5BBA5}"/>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0107A8EA-B3D2-864E-F5AC-CD9B1E038707}"/>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7DF03F31-1D74-3CDA-8A62-10B10A632B59}"/>
              </a:ext>
            </a:extLst>
          </p:cNvPr>
          <p:cNvPicPr>
            <a:picLocks noChangeAspect="1"/>
          </p:cNvPicPr>
          <p:nvPr/>
        </p:nvPicPr>
        <p:blipFill>
          <a:blip r:embed="rId6"/>
          <a:stretch>
            <a:fillRect/>
          </a:stretch>
        </p:blipFill>
        <p:spPr>
          <a:xfrm>
            <a:off x="6834301" y="5343330"/>
            <a:ext cx="1138921" cy="1138921"/>
          </a:xfrm>
          <a:prstGeom prst="rect">
            <a:avLst/>
          </a:prstGeom>
        </p:spPr>
      </p:pic>
    </p:spTree>
    <p:extLst>
      <p:ext uri="{BB962C8B-B14F-4D97-AF65-F5344CB8AC3E}">
        <p14:creationId xmlns:p14="http://schemas.microsoft.com/office/powerpoint/2010/main" val="199857072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80</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One way to understand backscatter transmissions</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4" name="Picture 3" descr="A picture containing indoor, floor, wooden, electronics&#10;&#10;Description automatically generated">
            <a:extLst>
              <a:ext uri="{FF2B5EF4-FFF2-40B4-BE49-F238E27FC236}">
                <a16:creationId xmlns:a16="http://schemas.microsoft.com/office/drawing/2014/main" id="{8ECC1B11-F225-68A2-A435-C7DDDCD66F10}"/>
              </a:ext>
            </a:extLst>
          </p:cNvPr>
          <p:cNvPicPr>
            <a:picLocks noChangeAspect="1"/>
          </p:cNvPicPr>
          <p:nvPr/>
        </p:nvPicPr>
        <p:blipFill>
          <a:blip r:embed="rId3"/>
          <a:stretch>
            <a:fillRect/>
          </a:stretch>
        </p:blipFill>
        <p:spPr>
          <a:xfrm>
            <a:off x="3597780" y="1867435"/>
            <a:ext cx="4996440" cy="4037527"/>
          </a:xfrm>
          <a:prstGeom prst="rect">
            <a:avLst/>
          </a:prstGeom>
        </p:spPr>
      </p:pic>
    </p:spTree>
    <p:extLst>
      <p:ext uri="{BB962C8B-B14F-4D97-AF65-F5344CB8AC3E}">
        <p14:creationId xmlns:p14="http://schemas.microsoft.com/office/powerpoint/2010/main" val="1708917050"/>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81</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655761" cy="2656355"/>
          </a:xfrm>
        </p:spPr>
        <p:txBody>
          <a:bodyPr>
            <a:normAutofit/>
          </a:bodyPr>
          <a:lstStyle/>
          <a:p>
            <a:r>
              <a:rPr lang="en-US" dirty="0">
                <a:latin typeface="+mj-lt"/>
              </a:rPr>
              <a:t>First backscatter system: Great seal bug (The Thing) 1945</a:t>
            </a:r>
          </a:p>
          <a:p>
            <a:r>
              <a:rPr lang="en-US" dirty="0">
                <a:latin typeface="+mj-lt"/>
              </a:rPr>
              <a:t>RFIDs: one of the most widely deployed backscatter system</a:t>
            </a:r>
          </a:p>
          <a:p>
            <a:endParaRPr lang="en-US" dirty="0">
              <a:latin typeface="+mj-lt"/>
            </a:endParaRPr>
          </a:p>
        </p:txBody>
      </p:sp>
      <p:pic>
        <p:nvPicPr>
          <p:cNvPr id="7" name="Picture 6" descr="A picture containing music&#10;&#10;Description automatically generated">
            <a:extLst>
              <a:ext uri="{FF2B5EF4-FFF2-40B4-BE49-F238E27FC236}">
                <a16:creationId xmlns:a16="http://schemas.microsoft.com/office/drawing/2014/main" id="{95E11F67-D850-4B98-BBF1-661D1B4DDEE9}"/>
              </a:ext>
            </a:extLst>
          </p:cNvPr>
          <p:cNvPicPr>
            <a:picLocks noChangeAspect="1"/>
          </p:cNvPicPr>
          <p:nvPr/>
        </p:nvPicPr>
        <p:blipFill>
          <a:blip r:embed="rId3"/>
          <a:stretch>
            <a:fillRect/>
          </a:stretch>
        </p:blipFill>
        <p:spPr>
          <a:xfrm>
            <a:off x="1346800" y="3429000"/>
            <a:ext cx="3324102" cy="1572120"/>
          </a:xfrm>
          <a:prstGeom prst="rect">
            <a:avLst/>
          </a:prstGeom>
        </p:spPr>
      </p:pic>
      <p:sp>
        <p:nvSpPr>
          <p:cNvPr id="22" name="TextBox 21">
            <a:extLst>
              <a:ext uri="{FF2B5EF4-FFF2-40B4-BE49-F238E27FC236}">
                <a16:creationId xmlns:a16="http://schemas.microsoft.com/office/drawing/2014/main" id="{F8DC878F-68DA-4136-A6E3-E237605BF3F2}"/>
              </a:ext>
            </a:extLst>
          </p:cNvPr>
          <p:cNvSpPr txBox="1"/>
          <p:nvPr/>
        </p:nvSpPr>
        <p:spPr>
          <a:xfrm>
            <a:off x="588470" y="5395083"/>
            <a:ext cx="5227129" cy="338554"/>
          </a:xfrm>
          <a:prstGeom prst="rect">
            <a:avLst/>
          </a:prstGeom>
          <a:noFill/>
        </p:spPr>
        <p:txBody>
          <a:bodyPr wrap="square" rtlCol="0">
            <a:spAutoFit/>
          </a:bodyPr>
          <a:lstStyle/>
          <a:p>
            <a:pPr algn="ctr"/>
            <a:r>
              <a:rPr lang="en-US" sz="1600" dirty="0">
                <a:latin typeface="+mj-lt"/>
              </a:rPr>
              <a:t>Great Seal Bug (Backscatter device embedded for spying)</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82</a:t>
            </a:fld>
            <a:endParaRPr lang="sv-SE"/>
          </a:p>
        </p:txBody>
      </p:sp>
      <p:pic>
        <p:nvPicPr>
          <p:cNvPr id="8" name="Picture 7">
            <a:extLst>
              <a:ext uri="{FF2B5EF4-FFF2-40B4-BE49-F238E27FC236}">
                <a16:creationId xmlns:a16="http://schemas.microsoft.com/office/drawing/2014/main" id="{5B8404D4-8FBE-4665-89E8-16592CF0E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956" y="3594210"/>
            <a:ext cx="4179654" cy="1241700"/>
          </a:xfrm>
          <a:prstGeom prst="rect">
            <a:avLst/>
          </a:prstGeom>
        </p:spPr>
      </p:pic>
      <p:sp>
        <p:nvSpPr>
          <p:cNvPr id="9" name="TextBox 8">
            <a:extLst>
              <a:ext uri="{FF2B5EF4-FFF2-40B4-BE49-F238E27FC236}">
                <a16:creationId xmlns:a16="http://schemas.microsoft.com/office/drawing/2014/main" id="{A17EDF66-1A0F-4D4C-B1EC-E9179B1232C4}"/>
              </a:ext>
            </a:extLst>
          </p:cNvPr>
          <p:cNvSpPr txBox="1"/>
          <p:nvPr/>
        </p:nvSpPr>
        <p:spPr>
          <a:xfrm>
            <a:off x="6376403" y="5388852"/>
            <a:ext cx="5227129" cy="338554"/>
          </a:xfrm>
          <a:prstGeom prst="rect">
            <a:avLst/>
          </a:prstGeom>
          <a:noFill/>
        </p:spPr>
        <p:txBody>
          <a:bodyPr wrap="square" rtlCol="0">
            <a:spAutoFit/>
          </a:bodyPr>
          <a:lstStyle/>
          <a:p>
            <a:pPr algn="ctr"/>
            <a:r>
              <a:rPr lang="en-US" sz="1600" dirty="0">
                <a:latin typeface="+mj-lt"/>
              </a:rPr>
              <a:t>RFID System</a:t>
            </a:r>
          </a:p>
        </p:txBody>
      </p:sp>
      <p:sp>
        <p:nvSpPr>
          <p:cNvPr id="14" name="Title 7">
            <a:extLst>
              <a:ext uri="{FF2B5EF4-FFF2-40B4-BE49-F238E27FC236}">
                <a16:creationId xmlns:a16="http://schemas.microsoft.com/office/drawing/2014/main" id="{B7A11929-B063-4C8C-9636-96351C00E8C7}"/>
              </a:ext>
            </a:extLst>
          </p:cNvPr>
          <p:cNvSpPr>
            <a:spLocks noGrp="1"/>
          </p:cNvSpPr>
          <p:nvPr>
            <p:ph type="title"/>
          </p:nvPr>
        </p:nvSpPr>
        <p:spPr>
          <a:xfrm>
            <a:off x="838200" y="365125"/>
            <a:ext cx="10515600" cy="1325563"/>
          </a:xfrm>
        </p:spPr>
        <p:txBody>
          <a:bodyPr>
            <a:normAutofit/>
          </a:bodyPr>
          <a:lstStyle/>
          <a:p>
            <a:r>
              <a:rPr lang="en-US" sz="4000" dirty="0">
                <a:latin typeface="+mn-lt"/>
              </a:rPr>
              <a:t>Backscatter is not a new transmission mechanism</a:t>
            </a:r>
            <a:endParaRPr lang="en-SE" sz="4000" dirty="0">
              <a:latin typeface="+mn-lt"/>
            </a:endParaRPr>
          </a:p>
        </p:txBody>
      </p:sp>
      <p:sp>
        <p:nvSpPr>
          <p:cNvPr id="2" name="Footer Placeholder 1">
            <a:extLst>
              <a:ext uri="{FF2B5EF4-FFF2-40B4-BE49-F238E27FC236}">
                <a16:creationId xmlns:a16="http://schemas.microsoft.com/office/drawing/2014/main" id="{160F5AEE-72E7-4597-BA60-B3BB20823115}"/>
              </a:ext>
            </a:extLst>
          </p:cNvPr>
          <p:cNvSpPr>
            <a:spLocks noGrp="1"/>
          </p:cNvSpPr>
          <p:nvPr>
            <p:ph type="ftr" sz="quarter" idx="11"/>
          </p:nvPr>
        </p:nvSpPr>
        <p:spPr/>
        <p:txBody>
          <a:bodyPr/>
          <a:lstStyle/>
          <a:p>
            <a:r>
              <a:rPr lang="sv-SE" dirty="0" err="1"/>
              <a:t>ambujv@nus.edu.sg</a:t>
            </a:r>
            <a:endParaRPr lang="sv-SE" dirty="0"/>
          </a:p>
        </p:txBody>
      </p:sp>
      <p:pic>
        <p:nvPicPr>
          <p:cNvPr id="5" name="Picture 4" descr="A picture containing text, stationary&#10;&#10;Description automatically generated">
            <a:extLst>
              <a:ext uri="{FF2B5EF4-FFF2-40B4-BE49-F238E27FC236}">
                <a16:creationId xmlns:a16="http://schemas.microsoft.com/office/drawing/2014/main" id="{8320A420-7372-DFB3-423F-27792F6AC6E2}"/>
              </a:ext>
            </a:extLst>
          </p:cNvPr>
          <p:cNvPicPr>
            <a:picLocks noChangeAspect="1"/>
          </p:cNvPicPr>
          <p:nvPr/>
        </p:nvPicPr>
        <p:blipFill>
          <a:blip r:embed="rId5"/>
          <a:stretch>
            <a:fillRect/>
          </a:stretch>
        </p:blipFill>
        <p:spPr>
          <a:xfrm>
            <a:off x="5977103" y="3349028"/>
            <a:ext cx="2633497" cy="1755665"/>
          </a:xfrm>
          <a:prstGeom prst="rect">
            <a:avLst/>
          </a:prstGeom>
        </p:spPr>
      </p:pic>
    </p:spTree>
    <p:extLst>
      <p:ext uri="{BB962C8B-B14F-4D97-AF65-F5344CB8AC3E}">
        <p14:creationId xmlns:p14="http://schemas.microsoft.com/office/powerpoint/2010/main" val="12065333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latin typeface="+mn-lt"/>
              </a:rPr>
              <a:t>RFID is </a:t>
            </a:r>
            <a:r>
              <a:rPr lang="en-US" i="1" dirty="0">
                <a:latin typeface="+mn-lt"/>
              </a:rPr>
              <a:t>everywhere</a:t>
            </a:r>
            <a:r>
              <a:rPr lang="en-US" dirty="0">
                <a:latin typeface="+mn-lt"/>
              </a:rPr>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83</a:t>
            </a:fld>
            <a:endParaRPr lang="en-US" dirty="0"/>
          </a:p>
        </p:txBody>
      </p:sp>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3"/>
          <a:srcRect l="31998"/>
          <a:stretch/>
        </p:blipFill>
        <p:spPr>
          <a:xfrm>
            <a:off x="7917705" y="3297645"/>
            <a:ext cx="3293713" cy="2714655"/>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4"/>
          <a:srcRect r="19433"/>
          <a:stretch/>
        </p:blipFill>
        <p:spPr>
          <a:xfrm>
            <a:off x="4232732" y="3297645"/>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5"/>
          <a:stretch>
            <a:fillRect/>
          </a:stretch>
        </p:blipFill>
        <p:spPr>
          <a:xfrm>
            <a:off x="842513" y="3810000"/>
            <a:ext cx="3152044" cy="2048626"/>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latin typeface="+mn-lt"/>
              </a:rPr>
              <a:t>LoRea</a:t>
            </a:r>
            <a:r>
              <a:rPr lang="en-US" sz="4000" dirty="0">
                <a:latin typeface="+mn-lt"/>
              </a:rPr>
              <a:t> bridges the energy asymmetry between communication (TX), sensing and processing</a:t>
            </a:r>
          </a:p>
        </p:txBody>
      </p:sp>
      <p:sp>
        <p:nvSpPr>
          <p:cNvPr id="3" name="Content Placeholder 2"/>
          <p:cNvSpPr>
            <a:spLocks noGrp="1"/>
          </p:cNvSpPr>
          <p:nvPr>
            <p:ph idx="1"/>
          </p:nvPr>
        </p:nvSpPr>
        <p:spPr>
          <a:xfrm>
            <a:off x="689653" y="2046348"/>
            <a:ext cx="10812694" cy="4675127"/>
          </a:xfrm>
        </p:spPr>
        <p:txBody>
          <a:bodyPr>
            <a:normAutofit lnSpcReduction="10000"/>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84</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Tree>
    <p:extLst>
      <p:ext uri="{BB962C8B-B14F-4D97-AF65-F5344CB8AC3E}">
        <p14:creationId xmlns:p14="http://schemas.microsoft.com/office/powerpoint/2010/main" val="942456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Let’s look at the battery-life again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4065934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86</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1383057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descr="Image"/>
          <p:cNvPicPr>
            <a:picLocks noChangeAspect="1"/>
          </p:cNvPicPr>
          <p:nvPr/>
        </p:nvPicPr>
        <p:blipFill>
          <a:blip r:embed="rId3"/>
          <a:stretch>
            <a:fillRect/>
          </a:stretch>
        </p:blipFill>
        <p:spPr>
          <a:xfrm>
            <a:off x="2499788" y="2123733"/>
            <a:ext cx="1778997" cy="874250"/>
          </a:xfrm>
          <a:prstGeom prst="rect">
            <a:avLst/>
          </a:prstGeom>
          <a:ln w="12700">
            <a:miter lim="400000"/>
          </a:ln>
        </p:spPr>
      </p:pic>
      <p:pic>
        <p:nvPicPr>
          <p:cNvPr id="51" name="Image" descr="Image"/>
          <p:cNvPicPr>
            <a:picLocks noChangeAspect="1"/>
          </p:cNvPicPr>
          <p:nvPr/>
        </p:nvPicPr>
        <p:blipFill>
          <a:blip r:embed="rId4"/>
          <a:srcRect l="7152" t="11117" r="5905" b="8625"/>
          <a:stretch>
            <a:fillRect/>
          </a:stretch>
        </p:blipFill>
        <p:spPr>
          <a:xfrm>
            <a:off x="5292329" y="2054514"/>
            <a:ext cx="1428011" cy="943469"/>
          </a:xfrm>
          <a:custGeom>
            <a:avLst/>
            <a:gdLst/>
            <a:ahLst/>
            <a:cxnLst>
              <a:cxn ang="0">
                <a:pos x="wd2" y="hd2"/>
              </a:cxn>
              <a:cxn ang="5400000">
                <a:pos x="wd2" y="hd2"/>
              </a:cxn>
              <a:cxn ang="10800000">
                <a:pos x="wd2" y="hd2"/>
              </a:cxn>
              <a:cxn ang="16200000">
                <a:pos x="wd2" y="hd2"/>
              </a:cxn>
            </a:cxnLst>
            <a:rect l="0" t="0" r="r" b="b"/>
            <a:pathLst>
              <a:path w="21575" h="21573" extrusionOk="0">
                <a:moveTo>
                  <a:pt x="13947" y="6"/>
                </a:moveTo>
                <a:cubicBezTo>
                  <a:pt x="13695" y="38"/>
                  <a:pt x="13353" y="208"/>
                  <a:pt x="12709" y="544"/>
                </a:cubicBezTo>
                <a:cubicBezTo>
                  <a:pt x="12062" y="880"/>
                  <a:pt x="10663" y="1608"/>
                  <a:pt x="9599" y="2162"/>
                </a:cubicBezTo>
                <a:cubicBezTo>
                  <a:pt x="8535" y="2717"/>
                  <a:pt x="6646" y="3690"/>
                  <a:pt x="5399" y="4324"/>
                </a:cubicBezTo>
                <a:cubicBezTo>
                  <a:pt x="4055" y="5007"/>
                  <a:pt x="3072" y="5563"/>
                  <a:pt x="2986" y="5686"/>
                </a:cubicBezTo>
                <a:cubicBezTo>
                  <a:pt x="2762" y="6004"/>
                  <a:pt x="2580" y="6735"/>
                  <a:pt x="2370" y="8185"/>
                </a:cubicBezTo>
                <a:cubicBezTo>
                  <a:pt x="2265" y="8914"/>
                  <a:pt x="2137" y="9567"/>
                  <a:pt x="2086" y="9640"/>
                </a:cubicBezTo>
                <a:cubicBezTo>
                  <a:pt x="2035" y="9712"/>
                  <a:pt x="1559" y="9987"/>
                  <a:pt x="1027" y="10249"/>
                </a:cubicBezTo>
                <a:cubicBezTo>
                  <a:pt x="495" y="10512"/>
                  <a:pt x="34" y="10762"/>
                  <a:pt x="5" y="10802"/>
                </a:cubicBezTo>
                <a:cubicBezTo>
                  <a:pt x="-25" y="10843"/>
                  <a:pt x="97" y="11019"/>
                  <a:pt x="275" y="11192"/>
                </a:cubicBezTo>
                <a:cubicBezTo>
                  <a:pt x="649" y="11553"/>
                  <a:pt x="843" y="11841"/>
                  <a:pt x="983" y="12247"/>
                </a:cubicBezTo>
                <a:cubicBezTo>
                  <a:pt x="1070" y="12500"/>
                  <a:pt x="1070" y="12588"/>
                  <a:pt x="979" y="12989"/>
                </a:cubicBezTo>
                <a:lnTo>
                  <a:pt x="874" y="13445"/>
                </a:lnTo>
                <a:lnTo>
                  <a:pt x="1067" y="13676"/>
                </a:lnTo>
                <a:cubicBezTo>
                  <a:pt x="1289" y="13945"/>
                  <a:pt x="2099" y="14641"/>
                  <a:pt x="3061" y="15386"/>
                </a:cubicBezTo>
                <a:cubicBezTo>
                  <a:pt x="3732" y="15906"/>
                  <a:pt x="6041" y="17368"/>
                  <a:pt x="6377" y="17486"/>
                </a:cubicBezTo>
                <a:cubicBezTo>
                  <a:pt x="6476" y="17521"/>
                  <a:pt x="6643" y="17602"/>
                  <a:pt x="6746" y="17665"/>
                </a:cubicBezTo>
                <a:cubicBezTo>
                  <a:pt x="6848" y="17729"/>
                  <a:pt x="7006" y="17798"/>
                  <a:pt x="7098" y="17819"/>
                </a:cubicBezTo>
                <a:cubicBezTo>
                  <a:pt x="7580" y="17932"/>
                  <a:pt x="8595" y="18432"/>
                  <a:pt x="9203" y="18854"/>
                </a:cubicBezTo>
                <a:cubicBezTo>
                  <a:pt x="9420" y="19005"/>
                  <a:pt x="10629" y="20096"/>
                  <a:pt x="12001" y="21384"/>
                </a:cubicBezTo>
                <a:cubicBezTo>
                  <a:pt x="12111" y="21487"/>
                  <a:pt x="12209" y="21572"/>
                  <a:pt x="12218" y="21573"/>
                </a:cubicBezTo>
                <a:cubicBezTo>
                  <a:pt x="12227" y="21574"/>
                  <a:pt x="13395" y="20656"/>
                  <a:pt x="14817" y="19530"/>
                </a:cubicBezTo>
                <a:cubicBezTo>
                  <a:pt x="16239" y="18403"/>
                  <a:pt x="18138" y="16901"/>
                  <a:pt x="19037" y="16190"/>
                </a:cubicBezTo>
                <a:cubicBezTo>
                  <a:pt x="19936" y="15480"/>
                  <a:pt x="20876" y="14729"/>
                  <a:pt x="21125" y="14526"/>
                </a:cubicBezTo>
                <a:lnTo>
                  <a:pt x="21575" y="14157"/>
                </a:lnTo>
                <a:lnTo>
                  <a:pt x="20594" y="13425"/>
                </a:lnTo>
                <a:cubicBezTo>
                  <a:pt x="19745" y="12793"/>
                  <a:pt x="19548" y="12602"/>
                  <a:pt x="19169" y="12026"/>
                </a:cubicBezTo>
                <a:cubicBezTo>
                  <a:pt x="18585" y="11140"/>
                  <a:pt x="18192" y="9959"/>
                  <a:pt x="17572" y="7233"/>
                </a:cubicBezTo>
                <a:cubicBezTo>
                  <a:pt x="16988" y="4668"/>
                  <a:pt x="16526" y="3167"/>
                  <a:pt x="15984" y="2085"/>
                </a:cubicBezTo>
                <a:cubicBezTo>
                  <a:pt x="15530" y="1178"/>
                  <a:pt x="15140" y="655"/>
                  <a:pt x="14658" y="298"/>
                </a:cubicBezTo>
                <a:cubicBezTo>
                  <a:pt x="14366" y="82"/>
                  <a:pt x="14200" y="-26"/>
                  <a:pt x="13947" y="6"/>
                </a:cubicBezTo>
                <a:close/>
              </a:path>
            </a:pathLst>
          </a:custGeom>
          <a:ln w="12700">
            <a:miter lim="400000"/>
          </a:ln>
        </p:spPr>
      </p:pic>
      <p:pic>
        <p:nvPicPr>
          <p:cNvPr id="52" name="Image" descr="Image"/>
          <p:cNvPicPr>
            <a:picLocks noChangeAspect="1"/>
          </p:cNvPicPr>
          <p:nvPr/>
        </p:nvPicPr>
        <p:blipFill>
          <a:blip r:embed="rId5"/>
          <a:srcRect l="42" t="53005" r="72690" b="22823"/>
          <a:stretch>
            <a:fillRect/>
          </a:stretch>
        </p:blipFill>
        <p:spPr>
          <a:xfrm>
            <a:off x="5406338" y="3742526"/>
            <a:ext cx="1199996" cy="1063758"/>
          </a:xfrm>
          <a:custGeom>
            <a:avLst/>
            <a:gdLst/>
            <a:ahLst/>
            <a:cxnLst>
              <a:cxn ang="0">
                <a:pos x="wd2" y="hd2"/>
              </a:cxn>
              <a:cxn ang="5400000">
                <a:pos x="wd2" y="hd2"/>
              </a:cxn>
              <a:cxn ang="10800000">
                <a:pos x="wd2" y="hd2"/>
              </a:cxn>
              <a:cxn ang="16200000">
                <a:pos x="wd2" y="hd2"/>
              </a:cxn>
            </a:cxnLst>
            <a:rect l="0" t="0" r="r" b="b"/>
            <a:pathLst>
              <a:path w="21600" h="21600" extrusionOk="0">
                <a:moveTo>
                  <a:pt x="12499" y="0"/>
                </a:moveTo>
                <a:cubicBezTo>
                  <a:pt x="11886" y="641"/>
                  <a:pt x="10417" y="2049"/>
                  <a:pt x="10172" y="2201"/>
                </a:cubicBezTo>
                <a:cubicBezTo>
                  <a:pt x="10063" y="2268"/>
                  <a:pt x="9855" y="2189"/>
                  <a:pt x="9518" y="1953"/>
                </a:cubicBezTo>
                <a:cubicBezTo>
                  <a:pt x="9246" y="1762"/>
                  <a:pt x="8986" y="1624"/>
                  <a:pt x="8939" y="1643"/>
                </a:cubicBezTo>
                <a:cubicBezTo>
                  <a:pt x="8891" y="1663"/>
                  <a:pt x="8511" y="2041"/>
                  <a:pt x="8095" y="2484"/>
                </a:cubicBezTo>
                <a:cubicBezTo>
                  <a:pt x="5688" y="5048"/>
                  <a:pt x="4653" y="6136"/>
                  <a:pt x="3214" y="7611"/>
                </a:cubicBezTo>
                <a:cubicBezTo>
                  <a:pt x="2591" y="8251"/>
                  <a:pt x="1604" y="9294"/>
                  <a:pt x="1023" y="9931"/>
                </a:cubicBezTo>
                <a:lnTo>
                  <a:pt x="0" y="11050"/>
                </a:lnTo>
                <a:lnTo>
                  <a:pt x="210" y="11306"/>
                </a:lnTo>
                <a:cubicBezTo>
                  <a:pt x="344" y="11469"/>
                  <a:pt x="601" y="11692"/>
                  <a:pt x="779" y="11795"/>
                </a:cubicBezTo>
                <a:cubicBezTo>
                  <a:pt x="1053" y="11955"/>
                  <a:pt x="1101" y="12047"/>
                  <a:pt x="1101" y="12411"/>
                </a:cubicBezTo>
                <a:cubicBezTo>
                  <a:pt x="1101" y="12758"/>
                  <a:pt x="1015" y="12935"/>
                  <a:pt x="660" y="13347"/>
                </a:cubicBezTo>
                <a:cubicBezTo>
                  <a:pt x="234" y="13841"/>
                  <a:pt x="230" y="13862"/>
                  <a:pt x="430" y="14027"/>
                </a:cubicBezTo>
                <a:cubicBezTo>
                  <a:pt x="751" y="14290"/>
                  <a:pt x="2763" y="15756"/>
                  <a:pt x="5121" y="17443"/>
                </a:cubicBezTo>
                <a:cubicBezTo>
                  <a:pt x="5774" y="17909"/>
                  <a:pt x="6612" y="18511"/>
                  <a:pt x="6981" y="18780"/>
                </a:cubicBezTo>
                <a:cubicBezTo>
                  <a:pt x="7350" y="19049"/>
                  <a:pt x="8215" y="19674"/>
                  <a:pt x="8905" y="20167"/>
                </a:cubicBezTo>
                <a:cubicBezTo>
                  <a:pt x="9595" y="20660"/>
                  <a:pt x="10215" y="21136"/>
                  <a:pt x="10283" y="21229"/>
                </a:cubicBezTo>
                <a:cubicBezTo>
                  <a:pt x="10352" y="21322"/>
                  <a:pt x="10453" y="21401"/>
                  <a:pt x="10504" y="21401"/>
                </a:cubicBezTo>
                <a:cubicBezTo>
                  <a:pt x="10607" y="21401"/>
                  <a:pt x="11101" y="20888"/>
                  <a:pt x="14819" y="16942"/>
                </a:cubicBezTo>
                <a:cubicBezTo>
                  <a:pt x="19056" y="12446"/>
                  <a:pt x="19578" y="11847"/>
                  <a:pt x="19442" y="11662"/>
                </a:cubicBezTo>
                <a:cubicBezTo>
                  <a:pt x="19378" y="11574"/>
                  <a:pt x="19032" y="11317"/>
                  <a:pt x="18670" y="11088"/>
                </a:cubicBezTo>
                <a:cubicBezTo>
                  <a:pt x="18207" y="10796"/>
                  <a:pt x="18038" y="10632"/>
                  <a:pt x="18108" y="10538"/>
                </a:cubicBezTo>
                <a:cubicBezTo>
                  <a:pt x="18517" y="9988"/>
                  <a:pt x="19974" y="8344"/>
                  <a:pt x="19974" y="8433"/>
                </a:cubicBezTo>
                <a:cubicBezTo>
                  <a:pt x="19974" y="8494"/>
                  <a:pt x="20069" y="8372"/>
                  <a:pt x="20181" y="8165"/>
                </a:cubicBezTo>
                <a:cubicBezTo>
                  <a:pt x="20324" y="7900"/>
                  <a:pt x="20432" y="7811"/>
                  <a:pt x="20553" y="7864"/>
                </a:cubicBezTo>
                <a:cubicBezTo>
                  <a:pt x="20673" y="7915"/>
                  <a:pt x="20711" y="7890"/>
                  <a:pt x="20675" y="7776"/>
                </a:cubicBezTo>
                <a:cubicBezTo>
                  <a:pt x="20626" y="7618"/>
                  <a:pt x="21390" y="6600"/>
                  <a:pt x="21600" y="6519"/>
                </a:cubicBezTo>
                <a:lnTo>
                  <a:pt x="21600" y="4211"/>
                </a:lnTo>
                <a:cubicBezTo>
                  <a:pt x="21503" y="4311"/>
                  <a:pt x="21402" y="4401"/>
                  <a:pt x="21319" y="4448"/>
                </a:cubicBezTo>
                <a:cubicBezTo>
                  <a:pt x="21177" y="4527"/>
                  <a:pt x="21075" y="4630"/>
                  <a:pt x="21092" y="4681"/>
                </a:cubicBezTo>
                <a:cubicBezTo>
                  <a:pt x="21109" y="4731"/>
                  <a:pt x="20882" y="5084"/>
                  <a:pt x="20587" y="5468"/>
                </a:cubicBezTo>
                <a:cubicBezTo>
                  <a:pt x="20118" y="6079"/>
                  <a:pt x="20015" y="6161"/>
                  <a:pt x="19751" y="6114"/>
                </a:cubicBezTo>
                <a:cubicBezTo>
                  <a:pt x="19495" y="6068"/>
                  <a:pt x="19468" y="6087"/>
                  <a:pt x="19574" y="6232"/>
                </a:cubicBezTo>
                <a:cubicBezTo>
                  <a:pt x="19675" y="6369"/>
                  <a:pt x="19661" y="6459"/>
                  <a:pt x="19503" y="6698"/>
                </a:cubicBezTo>
                <a:cubicBezTo>
                  <a:pt x="19395" y="6862"/>
                  <a:pt x="19260" y="6989"/>
                  <a:pt x="19205" y="6977"/>
                </a:cubicBezTo>
                <a:cubicBezTo>
                  <a:pt x="19151" y="6966"/>
                  <a:pt x="19079" y="7040"/>
                  <a:pt x="19046" y="7145"/>
                </a:cubicBezTo>
                <a:cubicBezTo>
                  <a:pt x="19013" y="7251"/>
                  <a:pt x="18944" y="7348"/>
                  <a:pt x="18890" y="7359"/>
                </a:cubicBezTo>
                <a:cubicBezTo>
                  <a:pt x="18836" y="7370"/>
                  <a:pt x="18677" y="7522"/>
                  <a:pt x="18535" y="7695"/>
                </a:cubicBezTo>
                <a:lnTo>
                  <a:pt x="18274" y="8009"/>
                </a:lnTo>
                <a:lnTo>
                  <a:pt x="17810" y="7707"/>
                </a:lnTo>
                <a:cubicBezTo>
                  <a:pt x="17554" y="7538"/>
                  <a:pt x="16677" y="6931"/>
                  <a:pt x="15859" y="6358"/>
                </a:cubicBezTo>
                <a:cubicBezTo>
                  <a:pt x="14170" y="5176"/>
                  <a:pt x="13859" y="4962"/>
                  <a:pt x="13427" y="4688"/>
                </a:cubicBezTo>
                <a:cubicBezTo>
                  <a:pt x="12880" y="4342"/>
                  <a:pt x="11431" y="3254"/>
                  <a:pt x="11371" y="3145"/>
                </a:cubicBezTo>
                <a:cubicBezTo>
                  <a:pt x="11296" y="3008"/>
                  <a:pt x="12287" y="2066"/>
                  <a:pt x="12387" y="2178"/>
                </a:cubicBezTo>
                <a:cubicBezTo>
                  <a:pt x="12428" y="2224"/>
                  <a:pt x="12450" y="2202"/>
                  <a:pt x="12431" y="2132"/>
                </a:cubicBezTo>
                <a:cubicBezTo>
                  <a:pt x="12384" y="1961"/>
                  <a:pt x="13482" y="910"/>
                  <a:pt x="13613" y="1001"/>
                </a:cubicBezTo>
                <a:cubicBezTo>
                  <a:pt x="13670" y="1041"/>
                  <a:pt x="13687" y="1018"/>
                  <a:pt x="13650" y="951"/>
                </a:cubicBezTo>
                <a:cubicBezTo>
                  <a:pt x="13604" y="868"/>
                  <a:pt x="14063" y="391"/>
                  <a:pt x="14494" y="0"/>
                </a:cubicBezTo>
                <a:lnTo>
                  <a:pt x="12499" y="0"/>
                </a:lnTo>
                <a:close/>
                <a:moveTo>
                  <a:pt x="20042" y="21050"/>
                </a:moveTo>
                <a:cubicBezTo>
                  <a:pt x="19949" y="21078"/>
                  <a:pt x="19878" y="21119"/>
                  <a:pt x="19812" y="21164"/>
                </a:cubicBezTo>
                <a:cubicBezTo>
                  <a:pt x="19968" y="21339"/>
                  <a:pt x="20058" y="21309"/>
                  <a:pt x="20042" y="21084"/>
                </a:cubicBezTo>
                <a:cubicBezTo>
                  <a:pt x="20041" y="21070"/>
                  <a:pt x="20051" y="21063"/>
                  <a:pt x="20052" y="21050"/>
                </a:cubicBezTo>
                <a:cubicBezTo>
                  <a:pt x="20049" y="21051"/>
                  <a:pt x="20045" y="21049"/>
                  <a:pt x="20042" y="21050"/>
                </a:cubicBezTo>
                <a:close/>
                <a:moveTo>
                  <a:pt x="21136" y="21547"/>
                </a:moveTo>
                <a:cubicBezTo>
                  <a:pt x="20980" y="21573"/>
                  <a:pt x="21108" y="21600"/>
                  <a:pt x="21420" y="21600"/>
                </a:cubicBezTo>
                <a:cubicBezTo>
                  <a:pt x="21508" y="21600"/>
                  <a:pt x="21544" y="21596"/>
                  <a:pt x="21600" y="21592"/>
                </a:cubicBezTo>
                <a:lnTo>
                  <a:pt x="21600" y="21547"/>
                </a:lnTo>
                <a:cubicBezTo>
                  <a:pt x="21449" y="21533"/>
                  <a:pt x="21263" y="21525"/>
                  <a:pt x="21136" y="21547"/>
                </a:cubicBezTo>
                <a:close/>
              </a:path>
            </a:pathLst>
          </a:custGeom>
          <a:ln w="12700">
            <a:miter lim="400000"/>
          </a:ln>
        </p:spPr>
      </p:pic>
      <p:sp>
        <p:nvSpPr>
          <p:cNvPr id="54" name="𝜇W"/>
          <p:cNvSpPr txBox="1"/>
          <p:nvPr/>
        </p:nvSpPr>
        <p:spPr>
          <a:xfrm>
            <a:off x="5581539" y="4785901"/>
            <a:ext cx="849593" cy="90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nSpc>
                <a:spcPts val="7200"/>
              </a:lnSpc>
              <a:defRPr sz="6000">
                <a:solidFill>
                  <a:srgbClr val="AB1837"/>
                </a:solidFill>
              </a:defRPr>
            </a:lvl1pPr>
          </a:lstStyle>
          <a:p>
            <a:r>
              <a:rPr sz="4219" dirty="0"/>
              <a:t>𝜇W</a:t>
            </a:r>
          </a:p>
        </p:txBody>
      </p:sp>
      <p:sp>
        <p:nvSpPr>
          <p:cNvPr id="15" name="TextBox 14">
            <a:extLst>
              <a:ext uri="{FF2B5EF4-FFF2-40B4-BE49-F238E27FC236}">
                <a16:creationId xmlns:a16="http://schemas.microsoft.com/office/drawing/2014/main" id="{22A7CCCF-E02B-4A1E-BF06-AB01A761F11E}"/>
              </a:ext>
            </a:extLst>
          </p:cNvPr>
          <p:cNvSpPr txBox="1"/>
          <p:nvPr/>
        </p:nvSpPr>
        <p:spPr>
          <a:xfrm>
            <a:off x="2418521" y="5835957"/>
            <a:ext cx="7354956" cy="646331"/>
          </a:xfrm>
          <a:prstGeom prst="rect">
            <a:avLst/>
          </a:prstGeom>
          <a:noFill/>
        </p:spPr>
        <p:txBody>
          <a:bodyPr wrap="square">
            <a:spAutoFit/>
          </a:bodyPr>
          <a:lstStyle/>
          <a:p>
            <a:pPr algn="ctr"/>
            <a:r>
              <a:rPr lang="en-GB" b="1" dirty="0">
                <a:latin typeface="+mj-lt"/>
              </a:rPr>
              <a:t>Energy harvester </a:t>
            </a:r>
          </a:p>
          <a:p>
            <a:pPr algn="ctr"/>
            <a:r>
              <a:rPr lang="en-SE" dirty="0">
                <a:latin typeface="+mj-lt"/>
              </a:rPr>
              <a:t>Microwatts of </a:t>
            </a:r>
            <a:r>
              <a:rPr lang="en-GB" dirty="0">
                <a:latin typeface="+mj-lt"/>
              </a:rPr>
              <a:t>power</a:t>
            </a:r>
            <a:r>
              <a:rPr lang="en-SE" dirty="0">
                <a:latin typeface="+mj-lt"/>
              </a:rPr>
              <a:t> available to harvest from ambient sources</a:t>
            </a:r>
          </a:p>
        </p:txBody>
      </p:sp>
      <p:sp>
        <p:nvSpPr>
          <p:cNvPr id="4" name="Slide Number Placeholder 3">
            <a:extLst>
              <a:ext uri="{FF2B5EF4-FFF2-40B4-BE49-F238E27FC236}">
                <a16:creationId xmlns:a16="http://schemas.microsoft.com/office/drawing/2014/main" id="{A2DA5E02-8D3B-40F3-84B3-05CDF3D99F42}"/>
              </a:ext>
            </a:extLst>
          </p:cNvPr>
          <p:cNvSpPr>
            <a:spLocks noGrp="1"/>
          </p:cNvSpPr>
          <p:nvPr>
            <p:ph type="sldNum" sz="quarter" idx="2"/>
          </p:nvPr>
        </p:nvSpPr>
        <p:spPr/>
        <p:txBody>
          <a:bodyPr/>
          <a:lstStyle/>
          <a:p>
            <a:fld id="{86CB4B4D-7CA3-9044-876B-883B54F8677D}" type="slidenum">
              <a:rPr lang="en-SE" smtClean="0"/>
              <a:t>87</a:t>
            </a:fld>
            <a:endParaRPr lang="en-SE"/>
          </a:p>
        </p:txBody>
      </p:sp>
      <p:sp>
        <p:nvSpPr>
          <p:cNvPr id="18" name="Title 1">
            <a:extLst>
              <a:ext uri="{FF2B5EF4-FFF2-40B4-BE49-F238E27FC236}">
                <a16:creationId xmlns:a16="http://schemas.microsoft.com/office/drawing/2014/main" id="{58E5D7F8-8B48-4C94-B8C8-DCC900B2A1D6}"/>
              </a:ext>
            </a:extLst>
          </p:cNvPr>
          <p:cNvSpPr>
            <a:spLocks noGrp="1"/>
          </p:cNvSpPr>
          <p:nvPr>
            <p:ph type="title"/>
          </p:nvPr>
        </p:nvSpPr>
        <p:spPr>
          <a:xfrm>
            <a:off x="377686" y="375074"/>
            <a:ext cx="11436627" cy="1325563"/>
          </a:xfrm>
        </p:spPr>
        <p:txBody>
          <a:bodyPr>
            <a:noAutofit/>
          </a:bodyPr>
          <a:lstStyle/>
          <a:p>
            <a:r>
              <a:rPr lang="en-US" sz="4000" dirty="0">
                <a:latin typeface="+mn-lt"/>
              </a:rPr>
              <a:t>What's next? Embedded systems on harvested energy</a:t>
            </a:r>
          </a:p>
        </p:txBody>
      </p:sp>
      <p:pic>
        <p:nvPicPr>
          <p:cNvPr id="3" name="Picture 2">
            <a:extLst>
              <a:ext uri="{FF2B5EF4-FFF2-40B4-BE49-F238E27FC236}">
                <a16:creationId xmlns:a16="http://schemas.microsoft.com/office/drawing/2014/main" id="{585A54DD-47E9-9250-5847-A8B762070E82}"/>
              </a:ext>
            </a:extLst>
          </p:cNvPr>
          <p:cNvPicPr>
            <a:picLocks noChangeAspect="1"/>
          </p:cNvPicPr>
          <p:nvPr/>
        </p:nvPicPr>
        <p:blipFill>
          <a:blip r:embed="rId6"/>
          <a:stretch>
            <a:fillRect/>
          </a:stretch>
        </p:blipFill>
        <p:spPr>
          <a:xfrm>
            <a:off x="7733884" y="1754670"/>
            <a:ext cx="1753431" cy="1168954"/>
          </a:xfrm>
          <a:prstGeom prst="rect">
            <a:avLst/>
          </a:prstGeom>
        </p:spPr>
      </p:pic>
    </p:spTree>
    <p:extLst>
      <p:ext uri="{BB962C8B-B14F-4D97-AF65-F5344CB8AC3E}">
        <p14:creationId xmlns:p14="http://schemas.microsoft.com/office/powerpoint/2010/main" val="17486442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6820"/>
            <a:ext cx="10515600" cy="850106"/>
          </a:xfrm>
        </p:spPr>
        <p:txBody>
          <a:bodyPr>
            <a:normAutofit/>
          </a:bodyPr>
          <a:lstStyle/>
          <a:p>
            <a:r>
              <a:rPr lang="en-US" sz="4000" dirty="0">
                <a:latin typeface="+mn-lt"/>
              </a:rPr>
              <a:t>Embedded systems on harvested energy</a:t>
            </a:r>
            <a:endParaRPr lang="en-SG" sz="4000" dirty="0">
              <a:latin typeface="+mn-lt"/>
            </a:endParaRPr>
          </a:p>
        </p:txBody>
      </p:sp>
      <p:sp>
        <p:nvSpPr>
          <p:cNvPr id="5" name="Content Placeholder 4"/>
          <p:cNvSpPr>
            <a:spLocks noGrp="1"/>
          </p:cNvSpPr>
          <p:nvPr>
            <p:ph sz="quarter" idx="1"/>
          </p:nvPr>
        </p:nvSpPr>
        <p:spPr>
          <a:xfrm>
            <a:off x="949037" y="1511131"/>
            <a:ext cx="10965873" cy="4845219"/>
          </a:xfrm>
        </p:spPr>
        <p:txBody>
          <a:bodyPr>
            <a:noAutofit/>
          </a:bodyPr>
          <a:lstStyle/>
          <a:p>
            <a:r>
              <a:rPr lang="en-US" sz="2400" dirty="0">
                <a:latin typeface="+mj-lt"/>
              </a:rPr>
              <a:t>Batteries/Capacitors can potentially be recharged by environmental effects </a:t>
            </a:r>
          </a:p>
          <a:p>
            <a:r>
              <a:rPr lang="en-US" sz="2400" dirty="0">
                <a:latin typeface="+mj-lt"/>
              </a:rPr>
              <a:t>Some examples</a:t>
            </a:r>
          </a:p>
          <a:p>
            <a:pPr lvl="1"/>
            <a:r>
              <a:rPr lang="en-US" sz="2400" b="1" dirty="0">
                <a:latin typeface="+mj-lt"/>
              </a:rPr>
              <a:t>Solar</a:t>
            </a:r>
            <a:r>
              <a:rPr lang="en-US" sz="2400" dirty="0">
                <a:latin typeface="+mj-lt"/>
              </a:rPr>
              <a:t> : solar cell</a:t>
            </a:r>
          </a:p>
          <a:p>
            <a:pPr lvl="1"/>
            <a:r>
              <a:rPr lang="en-US" sz="2400" b="1" dirty="0">
                <a:latin typeface="+mj-lt"/>
              </a:rPr>
              <a:t>Wind</a:t>
            </a:r>
            <a:r>
              <a:rPr lang="en-US" sz="2400" dirty="0">
                <a:latin typeface="+mj-lt"/>
              </a:rPr>
              <a:t>: m</a:t>
            </a:r>
            <a:r>
              <a:rPr lang="en-SG" sz="2400" dirty="0" err="1">
                <a:latin typeface="+mj-lt"/>
              </a:rPr>
              <a:t>icro</a:t>
            </a:r>
            <a:r>
              <a:rPr lang="en-SG" sz="2400" dirty="0">
                <a:latin typeface="+mj-lt"/>
              </a:rPr>
              <a:t> wind turbine can be used to harvest wind energy readily available in the environment in the form of kinetic</a:t>
            </a:r>
          </a:p>
          <a:p>
            <a:pPr lvl="1"/>
            <a:r>
              <a:rPr lang="en-US" sz="2400" b="1" dirty="0">
                <a:latin typeface="+mj-lt"/>
              </a:rPr>
              <a:t>Thermal</a:t>
            </a:r>
            <a:r>
              <a:rPr lang="en-US" sz="2400" dirty="0">
                <a:latin typeface="+mj-lt"/>
              </a:rPr>
              <a:t>:  </a:t>
            </a:r>
            <a:r>
              <a:rPr lang="en-SG" sz="2400" dirty="0">
                <a:latin typeface="+mj-lt"/>
              </a:rPr>
              <a:t>capture energy from industrial equipment, structures, and even the human body.</a:t>
            </a:r>
          </a:p>
          <a:p>
            <a:pPr lvl="1"/>
            <a:r>
              <a:rPr lang="en-US" sz="2400" b="1" dirty="0">
                <a:latin typeface="+mj-lt"/>
              </a:rPr>
              <a:t>Vibration</a:t>
            </a:r>
            <a:r>
              <a:rPr lang="en-US" sz="2400" dirty="0">
                <a:latin typeface="+mj-lt"/>
              </a:rPr>
              <a:t>:  </a:t>
            </a:r>
            <a:r>
              <a:rPr lang="en-SG" sz="2400" dirty="0">
                <a:latin typeface="+mj-lt"/>
              </a:rPr>
              <a:t>vibration from engines can stimulate piezoelectric materials, as can the heel of a shoe.</a:t>
            </a:r>
            <a:endParaRPr lang="en-US" sz="2400" dirty="0">
              <a:latin typeface="+mj-lt"/>
            </a:endParaRPr>
          </a:p>
          <a:p>
            <a:pPr lvl="1"/>
            <a:r>
              <a:rPr lang="en-US" sz="2400" b="1" dirty="0">
                <a:latin typeface="+mj-lt"/>
              </a:rPr>
              <a:t>Kinetic</a:t>
            </a:r>
            <a:r>
              <a:rPr lang="en-US" sz="2400" dirty="0">
                <a:latin typeface="+mj-lt"/>
              </a:rPr>
              <a:t>: translate movement to change in electromagnetic flux</a:t>
            </a:r>
          </a:p>
          <a:p>
            <a:pPr lvl="1"/>
            <a:r>
              <a:rPr lang="en-SG" sz="2400" b="1" dirty="0">
                <a:latin typeface="+mj-lt"/>
              </a:rPr>
              <a:t>R</a:t>
            </a:r>
            <a:r>
              <a:rPr lang="en-US" sz="2400" b="1" dirty="0" err="1">
                <a:latin typeface="+mj-lt"/>
              </a:rPr>
              <a:t>adio</a:t>
            </a:r>
            <a:r>
              <a:rPr lang="en-US" sz="2400" b="1" dirty="0">
                <a:latin typeface="+mj-lt"/>
              </a:rPr>
              <a:t> Frequency (RF)</a:t>
            </a:r>
            <a:r>
              <a:rPr lang="en-SG" sz="2400" dirty="0">
                <a:latin typeface="+mj-lt"/>
              </a:rPr>
              <a:t>: convert ambient RF signal into energy (</a:t>
            </a:r>
            <a:r>
              <a:rPr lang="en-SG" sz="2400" dirty="0">
                <a:latin typeface="+mj-lt"/>
                <a:hlinkClick r:id="rId2"/>
              </a:rPr>
              <a:t>demo video</a:t>
            </a:r>
            <a:r>
              <a:rPr lang="en-SG" sz="2400" dirty="0">
                <a:latin typeface="+mj-lt"/>
              </a:rPr>
              <a:t>)</a:t>
            </a:r>
            <a:endParaRPr lang="en-SG" sz="2400" u="sng" dirty="0">
              <a:latin typeface="+mj-lt"/>
            </a:endParaRPr>
          </a:p>
        </p:txBody>
      </p:sp>
      <p:sp>
        <p:nvSpPr>
          <p:cNvPr id="3" name="Slide Number Placeholder 2"/>
          <p:cNvSpPr>
            <a:spLocks noGrp="1"/>
          </p:cNvSpPr>
          <p:nvPr>
            <p:ph type="sldNum" sz="quarter" idx="12"/>
          </p:nvPr>
        </p:nvSpPr>
        <p:spPr/>
        <p:txBody>
          <a:bodyPr/>
          <a:lstStyle/>
          <a:p>
            <a:fld id="{5C6FAEEE-D619-4E65-A0EF-E650D0B3166A}" type="slidenum">
              <a:rPr lang="en-US" smtClean="0"/>
              <a:t>88</a:t>
            </a:fld>
            <a:endParaRPr lang="en-US"/>
          </a:p>
        </p:txBody>
      </p:sp>
    </p:spTree>
    <p:extLst>
      <p:ext uri="{BB962C8B-B14F-4D97-AF65-F5344CB8AC3E}">
        <p14:creationId xmlns:p14="http://schemas.microsoft.com/office/powerpoint/2010/main" val="41030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blinds(horizontal)">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linds(horizontal)">
                                      <p:cBhvr>
                                        <p:cTn id="33" dur="500"/>
                                        <p:tgtEl>
                                          <p:spTgt spid="5">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blinds(horizontal)">
                                      <p:cBhvr>
                                        <p:cTn id="3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7D50-D6F4-CD94-55B6-0027686537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CFC1A-94C9-BC45-4EA0-AD2019B506C4}"/>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Wireless communication basics</a:t>
            </a:r>
          </a:p>
          <a:p>
            <a:r>
              <a:rPr lang="en-US" dirty="0">
                <a:latin typeface="+mj-lt"/>
              </a:rPr>
              <a:t>Battery lifespan estimation</a:t>
            </a:r>
          </a:p>
          <a:p>
            <a:r>
              <a:rPr lang="en-US" dirty="0">
                <a:latin typeface="+mj-lt"/>
              </a:rPr>
              <a:t>Various states of radio transceivers</a:t>
            </a:r>
          </a:p>
          <a:p>
            <a:r>
              <a:rPr lang="en-US" dirty="0">
                <a:latin typeface="+mj-lt"/>
              </a:rPr>
              <a:t>Energy harvesting, low-power communication (Overview)</a:t>
            </a:r>
          </a:p>
        </p:txBody>
      </p:sp>
      <p:sp>
        <p:nvSpPr>
          <p:cNvPr id="12" name="Slide Number Placeholder 11">
            <a:extLst>
              <a:ext uri="{FF2B5EF4-FFF2-40B4-BE49-F238E27FC236}">
                <a16:creationId xmlns:a16="http://schemas.microsoft.com/office/drawing/2014/main" id="{9F105D13-5568-748C-123B-E360CDE58919}"/>
              </a:ext>
            </a:extLst>
          </p:cNvPr>
          <p:cNvSpPr>
            <a:spLocks noGrp="1"/>
          </p:cNvSpPr>
          <p:nvPr>
            <p:ph type="sldNum" sz="quarter" idx="12"/>
          </p:nvPr>
        </p:nvSpPr>
        <p:spPr/>
        <p:txBody>
          <a:bodyPr/>
          <a:lstStyle/>
          <a:p>
            <a:fld id="{687B7451-1438-CB4A-8106-82A64F1C7D7B}" type="slidenum">
              <a:rPr lang="sv-SE" smtClean="0"/>
              <a:t>89</a:t>
            </a:fld>
            <a:endParaRPr lang="sv-SE" dirty="0"/>
          </a:p>
        </p:txBody>
      </p:sp>
      <p:sp>
        <p:nvSpPr>
          <p:cNvPr id="5" name="Title 4">
            <a:extLst>
              <a:ext uri="{FF2B5EF4-FFF2-40B4-BE49-F238E27FC236}">
                <a16:creationId xmlns:a16="http://schemas.microsoft.com/office/drawing/2014/main" id="{6D570BF0-7D80-BE8A-DDCC-E701B1226F43}"/>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9FF97E-79C0-12EA-5C59-C47E28AF4A7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3280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4D891-E9FA-74D2-5663-E1EBF6254434}"/>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A5FB912-B798-CD8C-8D65-7A97C14A19BF}"/>
              </a:ext>
            </a:extLst>
          </p:cNvPr>
          <p:cNvSpPr>
            <a:spLocks noGrp="1"/>
          </p:cNvSpPr>
          <p:nvPr>
            <p:ph type="sldNum" sz="quarter" idx="12"/>
          </p:nvPr>
        </p:nvSpPr>
        <p:spPr/>
        <p:txBody>
          <a:bodyPr/>
          <a:lstStyle/>
          <a:p>
            <a:fld id="{687B7451-1438-CB4A-8106-82A64F1C7D7B}" type="slidenum">
              <a:rPr lang="sv-SE" smtClean="0"/>
              <a:t>9</a:t>
            </a:fld>
            <a:endParaRPr lang="sv-SE"/>
          </a:p>
        </p:txBody>
      </p:sp>
      <p:sp>
        <p:nvSpPr>
          <p:cNvPr id="8" name="Title 7">
            <a:extLst>
              <a:ext uri="{FF2B5EF4-FFF2-40B4-BE49-F238E27FC236}">
                <a16:creationId xmlns:a16="http://schemas.microsoft.com/office/drawing/2014/main" id="{0392F11B-4B17-C495-8019-0704C3A21008}"/>
              </a:ext>
            </a:extLst>
          </p:cNvPr>
          <p:cNvSpPr>
            <a:spLocks noGrp="1"/>
          </p:cNvSpPr>
          <p:nvPr>
            <p:ph type="title"/>
          </p:nvPr>
        </p:nvSpPr>
        <p:spPr>
          <a:xfrm>
            <a:off x="559674" y="433724"/>
            <a:ext cx="11072649" cy="1325563"/>
          </a:xfrm>
        </p:spPr>
        <p:txBody>
          <a:bodyPr>
            <a:normAutofit/>
          </a:bodyPr>
          <a:lstStyle/>
          <a:p>
            <a:r>
              <a:rPr lang="en-US" sz="4000" dirty="0">
                <a:latin typeface="+mn-lt"/>
              </a:rPr>
              <a:t>What is heart of computers and internet of things</a:t>
            </a:r>
            <a:endParaRPr lang="en-SE" sz="4000" dirty="0">
              <a:latin typeface="+mn-lt"/>
            </a:endParaRPr>
          </a:p>
        </p:txBody>
      </p:sp>
      <p:sp>
        <p:nvSpPr>
          <p:cNvPr id="2" name="Content Placeholder 2">
            <a:extLst>
              <a:ext uri="{FF2B5EF4-FFF2-40B4-BE49-F238E27FC236}">
                <a16:creationId xmlns:a16="http://schemas.microsoft.com/office/drawing/2014/main" id="{107C8A2F-A65F-F134-7414-5880687CC4B0}"/>
              </a:ext>
            </a:extLst>
          </p:cNvPr>
          <p:cNvSpPr>
            <a:spLocks noGrp="1"/>
          </p:cNvSpPr>
          <p:nvPr>
            <p:ph idx="1"/>
          </p:nvPr>
        </p:nvSpPr>
        <p:spPr>
          <a:xfrm>
            <a:off x="699159" y="1897526"/>
            <a:ext cx="8568828" cy="3651883"/>
          </a:xfrm>
        </p:spPr>
        <p:txBody>
          <a:bodyPr>
            <a:normAutofit/>
          </a:bodyPr>
          <a:lstStyle/>
          <a:p>
            <a:r>
              <a:rPr lang="en-US" dirty="0">
                <a:latin typeface="+mj-lt"/>
              </a:rPr>
              <a:t>Microprocessor (Computers)</a:t>
            </a:r>
          </a:p>
          <a:p>
            <a:pPr lvl="1"/>
            <a:r>
              <a:rPr lang="en-US" dirty="0">
                <a:latin typeface="+mj-lt"/>
              </a:rPr>
              <a:t>They usually don’t have peripherals or memory</a:t>
            </a:r>
          </a:p>
          <a:p>
            <a:pPr lvl="1"/>
            <a:r>
              <a:rPr lang="en-US" dirty="0">
                <a:latin typeface="+mj-lt"/>
              </a:rPr>
              <a:t>CPU + Pins (No memory, peripherals)</a:t>
            </a:r>
          </a:p>
          <a:p>
            <a:pPr lvl="1"/>
            <a:r>
              <a:rPr lang="en-US" dirty="0">
                <a:latin typeface="+mj-lt"/>
              </a:rPr>
              <a:t>Your computer typically has a microprocessor</a:t>
            </a:r>
          </a:p>
          <a:p>
            <a:pPr marL="457200" lvl="1" indent="0">
              <a:buNone/>
            </a:pPr>
            <a:endParaRPr lang="en-US" dirty="0">
              <a:latin typeface="+mj-lt"/>
            </a:endParaRPr>
          </a:p>
          <a:p>
            <a:r>
              <a:rPr lang="en-US" dirty="0">
                <a:latin typeface="+mj-lt"/>
              </a:rPr>
              <a:t>Microcontrollers (Internet of Things)</a:t>
            </a:r>
          </a:p>
          <a:p>
            <a:pPr lvl="1"/>
            <a:r>
              <a:rPr lang="en-US" dirty="0">
                <a:latin typeface="+mj-lt"/>
              </a:rPr>
              <a:t>Memory + Peripherals + CPU + Pins</a:t>
            </a:r>
          </a:p>
          <a:p>
            <a:pPr lvl="1"/>
            <a:r>
              <a:rPr lang="en-US" dirty="0">
                <a:latin typeface="+mj-lt"/>
              </a:rPr>
              <a:t>Peripherals: Specialized hardware units within the chip</a:t>
            </a:r>
          </a:p>
          <a:p>
            <a:endParaRPr lang="en-US" dirty="0">
              <a:latin typeface="+mj-lt"/>
            </a:endParaRPr>
          </a:p>
        </p:txBody>
      </p:sp>
      <p:pic>
        <p:nvPicPr>
          <p:cNvPr id="4" name="Picture 3" descr="A close-up of a computer chip&#10;&#10;Description automatically generated">
            <a:extLst>
              <a:ext uri="{FF2B5EF4-FFF2-40B4-BE49-F238E27FC236}">
                <a16:creationId xmlns:a16="http://schemas.microsoft.com/office/drawing/2014/main" id="{59485B4F-EF08-5318-EA0C-81DDC3AF468B}"/>
              </a:ext>
            </a:extLst>
          </p:cNvPr>
          <p:cNvPicPr>
            <a:picLocks noChangeAspect="1"/>
          </p:cNvPicPr>
          <p:nvPr/>
        </p:nvPicPr>
        <p:blipFill>
          <a:blip r:embed="rId3"/>
          <a:stretch>
            <a:fillRect/>
          </a:stretch>
        </p:blipFill>
        <p:spPr>
          <a:xfrm>
            <a:off x="7434739" y="1513831"/>
            <a:ext cx="2264102" cy="2247289"/>
          </a:xfrm>
          <a:prstGeom prst="rect">
            <a:avLst/>
          </a:prstGeom>
        </p:spPr>
      </p:pic>
      <p:pic>
        <p:nvPicPr>
          <p:cNvPr id="6" name="Picture 5" descr="A close up of a computer chip&#10;&#10;Description automatically generated">
            <a:extLst>
              <a:ext uri="{FF2B5EF4-FFF2-40B4-BE49-F238E27FC236}">
                <a16:creationId xmlns:a16="http://schemas.microsoft.com/office/drawing/2014/main" id="{029BBCD9-E22D-E26B-0289-53C9DA5950B9}"/>
              </a:ext>
            </a:extLst>
          </p:cNvPr>
          <p:cNvPicPr>
            <a:picLocks noChangeAspect="1"/>
          </p:cNvPicPr>
          <p:nvPr/>
        </p:nvPicPr>
        <p:blipFill>
          <a:blip r:embed="rId4"/>
          <a:stretch>
            <a:fillRect/>
          </a:stretch>
        </p:blipFill>
        <p:spPr>
          <a:xfrm>
            <a:off x="9698841" y="1759287"/>
            <a:ext cx="1889672" cy="1853652"/>
          </a:xfrm>
          <a:prstGeom prst="rect">
            <a:avLst/>
          </a:prstGeom>
        </p:spPr>
      </p:pic>
      <p:pic>
        <p:nvPicPr>
          <p:cNvPr id="10" name="Picture 9" descr="A close-up of a computer chip&#10;&#10;Description automatically generated">
            <a:extLst>
              <a:ext uri="{FF2B5EF4-FFF2-40B4-BE49-F238E27FC236}">
                <a16:creationId xmlns:a16="http://schemas.microsoft.com/office/drawing/2014/main" id="{C65DD5A5-BEC9-DC82-7EE0-DBEDCB033F8A}"/>
              </a:ext>
            </a:extLst>
          </p:cNvPr>
          <p:cNvPicPr>
            <a:picLocks noChangeAspect="1"/>
          </p:cNvPicPr>
          <p:nvPr/>
        </p:nvPicPr>
        <p:blipFill>
          <a:blip r:embed="rId5"/>
          <a:stretch>
            <a:fillRect/>
          </a:stretch>
        </p:blipFill>
        <p:spPr>
          <a:xfrm>
            <a:off x="8736594" y="4124436"/>
            <a:ext cx="1924493" cy="1924493"/>
          </a:xfrm>
          <a:prstGeom prst="rect">
            <a:avLst/>
          </a:prstGeom>
        </p:spPr>
      </p:pic>
    </p:spTree>
    <p:extLst>
      <p:ext uri="{BB962C8B-B14F-4D97-AF65-F5344CB8AC3E}">
        <p14:creationId xmlns:p14="http://schemas.microsoft.com/office/powerpoint/2010/main" val="3092049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90</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37864</TotalTime>
  <Words>6338</Words>
  <Application>Microsoft Macintosh PowerPoint</Application>
  <PresentationFormat>Widescreen</PresentationFormat>
  <Paragraphs>828</Paragraphs>
  <Slides>90</Slides>
  <Notes>46</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2" baseType="lpstr">
      <vt:lpstr>Arial</vt:lpstr>
      <vt:lpstr>Calibri</vt:lpstr>
      <vt:lpstr>Calibri Light</vt:lpstr>
      <vt:lpstr>Courier New</vt:lpstr>
      <vt:lpstr>Helvetica Light</vt:lpstr>
      <vt:lpstr>KaTeX_Main</vt:lpstr>
      <vt:lpstr>Söhne</vt:lpstr>
      <vt:lpstr>Times New Roman</vt:lpstr>
      <vt:lpstr>Verdana</vt:lpstr>
      <vt:lpstr>Wingdings</vt:lpstr>
      <vt:lpstr>Office Theme</vt:lpstr>
      <vt:lpstr>Equation</vt:lpstr>
      <vt:lpstr>Wireless Networking</vt:lpstr>
      <vt:lpstr>PowerPoint Presentation</vt:lpstr>
      <vt:lpstr>We have additional sensor tags for you  </vt:lpstr>
      <vt:lpstr>Discussion regarding Assignment 1</vt:lpstr>
      <vt:lpstr>Discussion regarding Assignment 2</vt:lpstr>
      <vt:lpstr>Roadmap of the lecture today</vt:lpstr>
      <vt:lpstr>PowerPoint Presentation</vt:lpstr>
      <vt:lpstr>What are components of internet of things</vt:lpstr>
      <vt:lpstr>What is heart of computers and internet of things</vt:lpstr>
      <vt:lpstr>What is heart of computers and internet of things</vt:lpstr>
      <vt:lpstr>What is a microcontroller? Microprocessor + Peripherals + Memory + Pins + ? </vt:lpstr>
      <vt:lpstr>Memory on microcontroller (hierarchy)</vt:lpstr>
      <vt:lpstr>SRAM (RAM) versus Flash (ROM)</vt:lpstr>
      <vt:lpstr>Hardware Platform: CC2650 SensorTag</vt:lpstr>
      <vt:lpstr>PowerPoint Presentation</vt:lpstr>
      <vt:lpstr>Operating system for the embedded platforms </vt:lpstr>
      <vt:lpstr>History of the Contiki operating system</vt:lpstr>
      <vt:lpstr>Kernel of Contiki operating system and concurrency</vt:lpstr>
      <vt:lpstr>Contiki operating system: Hello, World!</vt:lpstr>
      <vt:lpstr>Basics of wireless communication and networking</vt:lpstr>
      <vt:lpstr>Basics of wireless communication and networking</vt:lpstr>
      <vt:lpstr>Basics of wireless communication and networking</vt:lpstr>
      <vt:lpstr>Basics of wireless communication and networking</vt:lpstr>
      <vt:lpstr>PowerPoint Presentation</vt:lpstr>
      <vt:lpstr>Roadmap of the lecture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 of the lecture today</vt:lpstr>
      <vt:lpstr>PowerPoint Presentation</vt:lpstr>
      <vt:lpstr>PowerPoint Presentation</vt:lpstr>
      <vt:lpstr>Quick revision of important terms and their unit</vt:lpstr>
      <vt:lpstr>Relationship between power, energy and time</vt:lpstr>
      <vt:lpstr>How do you measure the capacity of a battery?</vt:lpstr>
      <vt:lpstr>Battery Capacity: Apple AirTag</vt:lpstr>
      <vt:lpstr>Battery Capacity: Apple AirTag</vt:lpstr>
      <vt:lpstr>Battery Capacity: Smartphone</vt:lpstr>
      <vt:lpstr>Battery Capacity: Smartphone</vt:lpstr>
      <vt:lpstr>Battery Capacity: Smartwatch</vt:lpstr>
      <vt:lpstr>Battery Capacity: Smartwatch</vt:lpstr>
      <vt:lpstr>What is the capacity of the battery?</vt:lpstr>
      <vt:lpstr>Expected lifespan of a battery in an IoT devices?</vt:lpstr>
      <vt:lpstr>Expected lifespan of a battery in an IoT devices?</vt:lpstr>
      <vt:lpstr>Energy Characteristics of LCD Display</vt:lpstr>
      <vt:lpstr>Energy Characteristics of OLED Display</vt:lpstr>
      <vt:lpstr>Wirelessly Powered Display</vt:lpstr>
      <vt:lpstr>Lifespan estimation for wireless networking</vt:lpstr>
      <vt:lpstr>PowerPoint Presentation</vt:lpstr>
      <vt:lpstr>Spikes in the power consumption of smartphones are due to wireless networking events</vt:lpstr>
      <vt:lpstr>Current consumption for a wireless embedded device for various states of the radio transceiver</vt:lpstr>
      <vt:lpstr>Current consumption for a wireless embedded device for various states of the radio transceiever</vt:lpstr>
      <vt:lpstr>Roadmap of the lecture today</vt:lpstr>
      <vt:lpstr>Different states of a radio transceiver </vt:lpstr>
      <vt:lpstr>Cellular Network: 3G/4G Radio State</vt:lpstr>
      <vt:lpstr>Cellular “Tail” Behavior in power consumption trace</vt:lpstr>
      <vt:lpstr>Let us talk about Bluetooth standard</vt:lpstr>
      <vt:lpstr>Let us talk about Bluetooth standard: Bluetooth Low Energy (CC2640)</vt:lpstr>
      <vt:lpstr>SensorTag: Current consumption for radio states</vt:lpstr>
      <vt:lpstr>PowerPoint Presentation</vt:lpstr>
      <vt:lpstr>Examples of Duty Cycling  (Network Interface)</vt:lpstr>
      <vt:lpstr>Examples of Duty Cycling  (Network Interface)</vt:lpstr>
      <vt:lpstr>PowerPoint Presentation</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Lifespan calculation for a embedded device</vt:lpstr>
      <vt:lpstr>Roadmap of the lecture today</vt:lpstr>
      <vt:lpstr>PowerPoint Presentation</vt:lpstr>
      <vt:lpstr>Basics of backscatter communication</vt:lpstr>
      <vt:lpstr>PowerPoint Presentation</vt:lpstr>
      <vt:lpstr>Backscatter transmits at (up to) 10000x lower power consumption than conventional radios</vt:lpstr>
      <vt:lpstr>Backscatter is not a new transmission mechanism</vt:lpstr>
      <vt:lpstr>RFID is everywhere nowadays</vt:lpstr>
      <vt:lpstr>LoRea bridges the energy asymmetry between communication (TX), sensing and processing</vt:lpstr>
      <vt:lpstr>PowerPoint Presentation</vt:lpstr>
      <vt:lpstr>What is the expected lifespan of a battery?</vt:lpstr>
      <vt:lpstr>What's next? Embedded systems on harvested energy</vt:lpstr>
      <vt:lpstr>Embedded systems on harvested energy</vt:lpstr>
      <vt:lpstr>Roadmap of the lecture today</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1135</cp:revision>
  <dcterms:created xsi:type="dcterms:W3CDTF">2020-02-17T19:00:36Z</dcterms:created>
  <dcterms:modified xsi:type="dcterms:W3CDTF">2024-02-23T10:18:50Z</dcterms:modified>
</cp:coreProperties>
</file>